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256" r:id="rId5"/>
    <p:sldId id="257" r:id="rId6"/>
    <p:sldId id="331" r:id="rId7"/>
    <p:sldId id="316" r:id="rId8"/>
    <p:sldId id="259" r:id="rId9"/>
    <p:sldId id="276" r:id="rId10"/>
    <p:sldId id="277" r:id="rId11"/>
    <p:sldId id="278" r:id="rId12"/>
    <p:sldId id="317" r:id="rId13"/>
    <p:sldId id="260" r:id="rId14"/>
    <p:sldId id="318" r:id="rId15"/>
    <p:sldId id="319" r:id="rId16"/>
    <p:sldId id="320" r:id="rId17"/>
    <p:sldId id="263" r:id="rId18"/>
    <p:sldId id="266" r:id="rId19"/>
    <p:sldId id="271" r:id="rId20"/>
    <p:sldId id="279" r:id="rId21"/>
    <p:sldId id="280" r:id="rId22"/>
    <p:sldId id="281" r:id="rId23"/>
    <p:sldId id="312" r:id="rId24"/>
    <p:sldId id="282" r:id="rId25"/>
    <p:sldId id="283" r:id="rId26"/>
    <p:sldId id="321" r:id="rId27"/>
    <p:sldId id="310" r:id="rId28"/>
    <p:sldId id="328" r:id="rId29"/>
    <p:sldId id="322" r:id="rId30"/>
    <p:sldId id="286" r:id="rId31"/>
    <p:sldId id="287" r:id="rId32"/>
    <p:sldId id="308" r:id="rId33"/>
    <p:sldId id="268" r:id="rId34"/>
    <p:sldId id="272" r:id="rId35"/>
    <p:sldId id="323" r:id="rId36"/>
    <p:sldId id="329" r:id="rId37"/>
    <p:sldId id="305" r:id="rId38"/>
    <p:sldId id="288" r:id="rId39"/>
    <p:sldId id="311" r:id="rId40"/>
    <p:sldId id="330" r:id="rId41"/>
    <p:sldId id="273" r:id="rId42"/>
    <p:sldId id="290" r:id="rId43"/>
    <p:sldId id="309" r:id="rId44"/>
    <p:sldId id="313" r:id="rId45"/>
    <p:sldId id="324" r:id="rId46"/>
    <p:sldId id="325" r:id="rId47"/>
    <p:sldId id="326" r:id="rId48"/>
    <p:sldId id="332" r:id="rId49"/>
    <p:sldId id="289" r:id="rId50"/>
    <p:sldId id="314" r:id="rId51"/>
    <p:sldId id="315" r:id="rId52"/>
    <p:sldId id="327" r:id="rId53"/>
    <p:sldId id="333" r:id="rId54"/>
    <p:sldId id="302" r:id="rId55"/>
    <p:sldId id="300" r:id="rId56"/>
    <p:sldId id="261" r:id="rId57"/>
    <p:sldId id="262" r:id="rId58"/>
    <p:sldId id="301" r:id="rId59"/>
    <p:sldId id="265" r:id="rId60"/>
    <p:sldId id="303" r:id="rId61"/>
    <p:sldId id="267" r:id="rId62"/>
    <p:sldId id="304" r:id="rId63"/>
    <p:sldId id="269" r:id="rId64"/>
    <p:sldId id="270" r:id="rId65"/>
    <p:sldId id="274" r:id="rId66"/>
    <p:sldId id="284" r:id="rId67"/>
    <p:sldId id="307" r:id="rId68"/>
    <p:sldId id="291"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4EA72E"/>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5397" autoAdjust="0"/>
  </p:normalViewPr>
  <p:slideViewPr>
    <p:cSldViewPr snapToGrid="0">
      <p:cViewPr varScale="1">
        <p:scale>
          <a:sx n="96" d="100"/>
          <a:sy n="96" d="100"/>
        </p:scale>
        <p:origin x="140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Preferred Scenarios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Preferred Scenarios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Liveness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3774659"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774659" y="290162"/>
        <a:ext cx="1481940" cy="1481940"/>
      </dsp:txXfrm>
    </dsp:sp>
    <dsp:sp modelId="{5F5B7373-0A1C-4792-A862-9B0B0A880F0F}">
      <dsp:nvSpPr>
        <dsp:cNvPr id="0" name=""/>
        <dsp:cNvSpPr/>
      </dsp:nvSpPr>
      <dsp:spPr>
        <a:xfrm>
          <a:off x="1519664" y="-810"/>
          <a:ext cx="3501649" cy="3501649"/>
        </a:xfrm>
        <a:prstGeom prst="circularArrow">
          <a:avLst>
            <a:gd name="adj1" fmla="val 8253"/>
            <a:gd name="adj2" fmla="val 576473"/>
            <a:gd name="adj3" fmla="val 2962225"/>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529518" y="2446809"/>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529518" y="2446809"/>
        <a:ext cx="1481940" cy="1481940"/>
      </dsp:txXfrm>
    </dsp:sp>
    <dsp:sp modelId="{B7CB0836-6BD4-4F0B-8F91-CB32B3FC63B4}">
      <dsp:nvSpPr>
        <dsp:cNvPr id="0" name=""/>
        <dsp:cNvSpPr/>
      </dsp:nvSpPr>
      <dsp:spPr>
        <a:xfrm>
          <a:off x="1519664" y="-810"/>
          <a:ext cx="3501649" cy="3501649"/>
        </a:xfrm>
        <a:prstGeom prst="circularArrow">
          <a:avLst>
            <a:gd name="adj1" fmla="val 8253"/>
            <a:gd name="adj2" fmla="val 576473"/>
            <a:gd name="adj3" fmla="val 10170712"/>
            <a:gd name="adj4" fmla="val 7261302"/>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284377"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284377" y="290162"/>
        <a:ext cx="1481940" cy="1481940"/>
      </dsp:txXfrm>
    </dsp:sp>
    <dsp:sp modelId="{693C35CB-B082-4469-993C-C17060A5E1D4}">
      <dsp:nvSpPr>
        <dsp:cNvPr id="0" name=""/>
        <dsp:cNvSpPr/>
      </dsp:nvSpPr>
      <dsp:spPr>
        <a:xfrm>
          <a:off x="1519664" y="-810"/>
          <a:ext cx="3501649" cy="3501649"/>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Retain Functionalities</a:t>
          </a:r>
        </a:p>
        <a:p>
          <a:pPr marL="0" lvl="0" indent="0" algn="ctr" defTabSz="755650">
            <a:lnSpc>
              <a:spcPct val="90000"/>
            </a:lnSpc>
            <a:spcBef>
              <a:spcPct val="0"/>
            </a:spcBef>
            <a:spcAft>
              <a:spcPct val="35000"/>
            </a:spcAft>
            <a:buNone/>
          </a:pPr>
          <a:r>
            <a:rPr lang="en-US" altLang="zh-CN" sz="1700" b="1" kern="1200" dirty="0"/>
            <a:t>(“Liveness”)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1015D-B730-45AC-B912-702B8D2EEE38}" type="datetimeFigureOut">
              <a:rPr lang="zh-CN" altLang="en-US" smtClean="0"/>
              <a:t>2024/4/7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51D47-3557-4ECA-941E-E63EB89C0477}" type="slidenum">
              <a:rPr lang="zh-CN" altLang="en-US" smtClean="0"/>
              <a:t>‹#›</a:t>
            </a:fld>
            <a:endParaRPr lang="zh-CN" altLang="en-US"/>
          </a:p>
        </p:txBody>
      </p:sp>
    </p:spTree>
    <p:extLst>
      <p:ext uri="{BB962C8B-B14F-4D97-AF65-F5344CB8AC3E}">
        <p14:creationId xmlns:p14="http://schemas.microsoft.com/office/powerpoint/2010/main" val="3836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 progress tracker at the bottom.</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a:t>
            </a:fld>
            <a:endParaRPr lang="zh-CN" altLang="en-US"/>
          </a:p>
        </p:txBody>
      </p:sp>
    </p:spTree>
    <p:extLst>
      <p:ext uri="{BB962C8B-B14F-4D97-AF65-F5344CB8AC3E}">
        <p14:creationId xmlns:p14="http://schemas.microsoft.com/office/powerpoint/2010/main" val="197868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13</a:t>
            </a:fld>
            <a:endParaRPr lang="zh-CN" altLang="en-US"/>
          </a:p>
        </p:txBody>
      </p:sp>
    </p:spTree>
    <p:extLst>
      <p:ext uri="{BB962C8B-B14F-4D97-AF65-F5344CB8AC3E}">
        <p14:creationId xmlns:p14="http://schemas.microsoft.com/office/powerpoint/2010/main" val="403911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Emphasize on we can.</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14</a:t>
            </a:fld>
            <a:endParaRPr lang="zh-CN" altLang="en-US"/>
          </a:p>
        </p:txBody>
      </p:sp>
    </p:spTree>
    <p:extLst>
      <p:ext uri="{BB962C8B-B14F-4D97-AF65-F5344CB8AC3E}">
        <p14:creationId xmlns:p14="http://schemas.microsoft.com/office/powerpoint/2010/main" val="170408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 pointer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16</a:t>
            </a:fld>
            <a:endParaRPr lang="zh-CN" altLang="en-US"/>
          </a:p>
        </p:txBody>
      </p:sp>
    </p:spTree>
    <p:extLst>
      <p:ext uri="{BB962C8B-B14F-4D97-AF65-F5344CB8AC3E}">
        <p14:creationId xmlns:p14="http://schemas.microsoft.com/office/powerpoint/2010/main" val="49779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assumption is that, the machine should satisfy the desired property given the assumed env.</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18</a:t>
            </a:fld>
            <a:endParaRPr lang="zh-CN" altLang="en-US"/>
          </a:p>
        </p:txBody>
      </p:sp>
    </p:spTree>
    <p:extLst>
      <p:ext uri="{BB962C8B-B14F-4D97-AF65-F5344CB8AC3E}">
        <p14:creationId xmlns:p14="http://schemas.microsoft.com/office/powerpoint/2010/main" val="19851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22</a:t>
            </a:fld>
            <a:endParaRPr lang="zh-CN" altLang="en-US"/>
          </a:p>
        </p:txBody>
      </p:sp>
    </p:spTree>
    <p:extLst>
      <p:ext uri="{BB962C8B-B14F-4D97-AF65-F5344CB8AC3E}">
        <p14:creationId xmlns:p14="http://schemas.microsoft.com/office/powerpoint/2010/main" val="10079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Recall X, B.</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23</a:t>
            </a:fld>
            <a:endParaRPr lang="zh-CN" altLang="en-US"/>
          </a:p>
        </p:txBody>
      </p:sp>
    </p:spTree>
    <p:extLst>
      <p:ext uri="{BB962C8B-B14F-4D97-AF65-F5344CB8AC3E}">
        <p14:creationId xmlns:p14="http://schemas.microsoft.com/office/powerpoint/2010/main" val="362255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Mentioned there are other components can be found in the proposal and paper.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24</a:t>
            </a:fld>
            <a:endParaRPr lang="zh-CN" altLang="en-US"/>
          </a:p>
        </p:txBody>
      </p:sp>
    </p:spTree>
    <p:extLst>
      <p:ext uri="{BB962C8B-B14F-4D97-AF65-F5344CB8AC3E}">
        <p14:creationId xmlns:p14="http://schemas.microsoft.com/office/powerpoint/2010/main" val="183777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25</a:t>
            </a:fld>
            <a:endParaRPr lang="zh-CN" altLang="en-US"/>
          </a:p>
        </p:txBody>
      </p:sp>
    </p:spTree>
    <p:extLst>
      <p:ext uri="{BB962C8B-B14F-4D97-AF65-F5344CB8AC3E}">
        <p14:creationId xmlns:p14="http://schemas.microsoft.com/office/powerpoint/2010/main" val="33555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27</a:t>
            </a:fld>
            <a:endParaRPr lang="zh-CN" altLang="en-US"/>
          </a:p>
        </p:txBody>
      </p:sp>
    </p:spTree>
    <p:extLst>
      <p:ext uri="{BB962C8B-B14F-4D97-AF65-F5344CB8AC3E}">
        <p14:creationId xmlns:p14="http://schemas.microsoft.com/office/powerpoint/2010/main" val="405661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Cost to implement this design.</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29</a:t>
            </a:fld>
            <a:endParaRPr lang="zh-CN" altLang="en-US"/>
          </a:p>
        </p:txBody>
      </p:sp>
    </p:spTree>
    <p:extLst>
      <p:ext uri="{BB962C8B-B14F-4D97-AF65-F5344CB8AC3E}">
        <p14:creationId xmlns:p14="http://schemas.microsoft.com/office/powerpoint/2010/main" val="408254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Apparently, we cannot address all of these in one study. In fact, they represent diff active research areas.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a:t>
            </a:fld>
            <a:endParaRPr lang="zh-CN" altLang="en-US"/>
          </a:p>
        </p:txBody>
      </p:sp>
    </p:spTree>
    <p:extLst>
      <p:ext uri="{BB962C8B-B14F-4D97-AF65-F5344CB8AC3E}">
        <p14:creationId xmlns:p14="http://schemas.microsoft.com/office/powerpoint/2010/main" val="20401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30</a:t>
            </a:fld>
            <a:endParaRPr lang="zh-CN" altLang="en-US"/>
          </a:p>
        </p:txBody>
      </p:sp>
    </p:spTree>
    <p:extLst>
      <p:ext uri="{BB962C8B-B14F-4D97-AF65-F5344CB8AC3E}">
        <p14:creationId xmlns:p14="http://schemas.microsoft.com/office/powerpoint/2010/main" val="22999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32</a:t>
            </a:fld>
            <a:endParaRPr lang="zh-CN" altLang="en-US"/>
          </a:p>
        </p:txBody>
      </p:sp>
    </p:spTree>
    <p:extLst>
      <p:ext uri="{BB962C8B-B14F-4D97-AF65-F5344CB8AC3E}">
        <p14:creationId xmlns:p14="http://schemas.microsoft.com/office/powerpoint/2010/main" val="531526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33</a:t>
            </a:fld>
            <a:endParaRPr lang="zh-CN" altLang="en-US"/>
          </a:p>
        </p:txBody>
      </p:sp>
    </p:spTree>
    <p:extLst>
      <p:ext uri="{BB962C8B-B14F-4D97-AF65-F5344CB8AC3E}">
        <p14:creationId xmlns:p14="http://schemas.microsoft.com/office/powerpoint/2010/main" val="225203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37</a:t>
            </a:fld>
            <a:endParaRPr lang="zh-CN" altLang="en-US"/>
          </a:p>
        </p:txBody>
      </p:sp>
    </p:spTree>
    <p:extLst>
      <p:ext uri="{BB962C8B-B14F-4D97-AF65-F5344CB8AC3E}">
        <p14:creationId xmlns:p14="http://schemas.microsoft.com/office/powerpoint/2010/main" val="182968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40</a:t>
            </a:fld>
            <a:endParaRPr lang="zh-CN" altLang="en-US"/>
          </a:p>
        </p:txBody>
      </p:sp>
    </p:spTree>
    <p:extLst>
      <p:ext uri="{BB962C8B-B14F-4D97-AF65-F5344CB8AC3E}">
        <p14:creationId xmlns:p14="http://schemas.microsoft.com/office/powerpoint/2010/main" val="3753994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should come earlier.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41</a:t>
            </a:fld>
            <a:endParaRPr lang="zh-CN" altLang="en-US"/>
          </a:p>
        </p:txBody>
      </p:sp>
    </p:spTree>
    <p:extLst>
      <p:ext uri="{BB962C8B-B14F-4D97-AF65-F5344CB8AC3E}">
        <p14:creationId xmlns:p14="http://schemas.microsoft.com/office/powerpoint/2010/main" val="2708864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42</a:t>
            </a:fld>
            <a:endParaRPr lang="zh-CN" altLang="en-US"/>
          </a:p>
        </p:txBody>
      </p:sp>
    </p:spTree>
    <p:extLst>
      <p:ext uri="{BB962C8B-B14F-4D97-AF65-F5344CB8AC3E}">
        <p14:creationId xmlns:p14="http://schemas.microsoft.com/office/powerpoint/2010/main" val="283847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43</a:t>
            </a:fld>
            <a:endParaRPr lang="zh-CN" altLang="en-US"/>
          </a:p>
        </p:txBody>
      </p:sp>
    </p:spTree>
    <p:extLst>
      <p:ext uri="{BB962C8B-B14F-4D97-AF65-F5344CB8AC3E}">
        <p14:creationId xmlns:p14="http://schemas.microsoft.com/office/powerpoint/2010/main" val="849094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44</a:t>
            </a:fld>
            <a:endParaRPr lang="zh-CN" altLang="en-US"/>
          </a:p>
        </p:txBody>
      </p:sp>
    </p:spTree>
    <p:extLst>
      <p:ext uri="{BB962C8B-B14F-4D97-AF65-F5344CB8AC3E}">
        <p14:creationId xmlns:p14="http://schemas.microsoft.com/office/powerpoint/2010/main" val="297174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45</a:t>
            </a:fld>
            <a:endParaRPr lang="zh-CN" altLang="en-US"/>
          </a:p>
        </p:txBody>
      </p:sp>
    </p:spTree>
    <p:extLst>
      <p:ext uri="{BB962C8B-B14F-4D97-AF65-F5344CB8AC3E}">
        <p14:creationId xmlns:p14="http://schemas.microsoft.com/office/powerpoint/2010/main" val="331988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Should mention type of CPS.</a:t>
            </a:r>
          </a:p>
          <a:p>
            <a:pPr marL="0" indent="0">
              <a:buFont typeface="Arial" panose="020B0604020202020204" pitchFamily="34" charset="0"/>
              <a:buNone/>
            </a:pPr>
            <a:r>
              <a:rPr lang="en-US" altLang="zh-CN" dirty="0"/>
              <a:t>May change the order of the two columns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a:t>
            </a:fld>
            <a:endParaRPr lang="zh-CN" altLang="en-US"/>
          </a:p>
        </p:txBody>
      </p:sp>
    </p:spTree>
    <p:extLst>
      <p:ext uri="{BB962C8B-B14F-4D97-AF65-F5344CB8AC3E}">
        <p14:creationId xmlns:p14="http://schemas.microsoft.com/office/powerpoint/2010/main" val="607222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 these are chosen? What are things we will do in the future? Trace back to why we need these case studies. What experiments and evaluation we have done. Relate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46</a:t>
            </a:fld>
            <a:endParaRPr lang="zh-CN" altLang="en-US"/>
          </a:p>
        </p:txBody>
      </p:sp>
    </p:spTree>
    <p:extLst>
      <p:ext uri="{BB962C8B-B14F-4D97-AF65-F5344CB8AC3E}">
        <p14:creationId xmlns:p14="http://schemas.microsoft.com/office/powerpoint/2010/main" val="2853076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Remind the audience what’s the def of robustness. Point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50</a:t>
            </a:fld>
            <a:endParaRPr lang="zh-CN" altLang="en-US"/>
          </a:p>
        </p:txBody>
      </p:sp>
    </p:spTree>
    <p:extLst>
      <p:ext uri="{BB962C8B-B14F-4D97-AF65-F5344CB8AC3E}">
        <p14:creationId xmlns:p14="http://schemas.microsoft.com/office/powerpoint/2010/main" val="21849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Reemphasize CPS I mean continuous model.</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51</a:t>
            </a:fld>
            <a:endParaRPr lang="zh-CN" altLang="en-US"/>
          </a:p>
        </p:txBody>
      </p:sp>
    </p:spTree>
    <p:extLst>
      <p:ext uri="{BB962C8B-B14F-4D97-AF65-F5344CB8AC3E}">
        <p14:creationId xmlns:p14="http://schemas.microsoft.com/office/powerpoint/2010/main" val="3265188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real-world case study, what it can provide to support this thesis. That existing case studies cannot show.</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52</a:t>
            </a:fld>
            <a:endParaRPr lang="zh-CN" altLang="en-US"/>
          </a:p>
        </p:txBody>
      </p:sp>
    </p:spTree>
    <p:extLst>
      <p:ext uri="{BB962C8B-B14F-4D97-AF65-F5344CB8AC3E}">
        <p14:creationId xmlns:p14="http://schemas.microsoft.com/office/powerpoint/2010/main" val="3768657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Existing works for robustness assessment mainly …</a:t>
            </a:r>
          </a:p>
          <a:p>
            <a:r>
              <a:rPr lang="en-US" altLang="zh-CN" dirty="0"/>
              <a:t>The limitations: first, they mostly focus on implementation whereas we want to achieve robust-by-design.</a:t>
            </a:r>
          </a:p>
          <a:p>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53</a:t>
            </a:fld>
            <a:endParaRPr lang="zh-CN" altLang="en-US"/>
          </a:p>
        </p:txBody>
      </p:sp>
    </p:spTree>
    <p:extLst>
      <p:ext uri="{BB962C8B-B14F-4D97-AF65-F5344CB8AC3E}">
        <p14:creationId xmlns:p14="http://schemas.microsoft.com/office/powerpoint/2010/main" val="398635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limitation is that they lack a systematic view: like if we add a null-pointer checker in this function A, how does it improve the </a:t>
            </a:r>
            <a:r>
              <a:rPr lang="en-US" altLang="zh-CN" dirty="0" err="1"/>
              <a:t>the</a:t>
            </a:r>
            <a:r>
              <a:rPr lang="en-US" altLang="zh-CN" dirty="0"/>
              <a:t> robust of the entire system?</a:t>
            </a:r>
          </a:p>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54</a:t>
            </a:fld>
            <a:endParaRPr lang="zh-CN" altLang="en-US"/>
          </a:p>
        </p:txBody>
      </p:sp>
    </p:spTree>
    <p:extLst>
      <p:ext uri="{BB962C8B-B14F-4D97-AF65-F5344CB8AC3E}">
        <p14:creationId xmlns:p14="http://schemas.microsoft.com/office/powerpoint/2010/main" val="963956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Other than these works which have an explicit robust tag, it is also important to note works from self-adaptive system and runtime </a:t>
            </a:r>
            <a:r>
              <a:rPr lang="en-US" altLang="zh-CN" dirty="0" err="1"/>
              <a:t>ensurance</a:t>
            </a:r>
            <a:r>
              <a:rPr lang="en-US" altLang="zh-CN" dirty="0"/>
              <a:t>.</a:t>
            </a:r>
          </a:p>
          <a:p>
            <a:r>
              <a:rPr lang="en-US" altLang="zh-CN" dirty="0"/>
              <a:t>E.g., self-adaptive system: …</a:t>
            </a:r>
          </a:p>
          <a:p>
            <a:r>
              <a:rPr lang="en-US" altLang="zh-CN" dirty="0"/>
              <a:t>Based on this definition, this also improve software robustness but may not explicitly use the term.</a:t>
            </a:r>
          </a:p>
          <a:p>
            <a:r>
              <a:rPr lang="en-US" altLang="zh-CN" dirty="0"/>
              <a:t>Also, they focus on a broader set of properties: …</a:t>
            </a:r>
          </a:p>
          <a:p>
            <a:endParaRPr lang="en-US" altLang="zh-CN" dirty="0"/>
          </a:p>
          <a:p>
            <a:r>
              <a:rPr lang="en-US" altLang="zh-CN" dirty="0"/>
              <a:t>However, the difference is that, in our work:</a:t>
            </a:r>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55</a:t>
            </a:fld>
            <a:endParaRPr lang="zh-CN" altLang="en-US"/>
          </a:p>
        </p:txBody>
      </p:sp>
    </p:spTree>
    <p:extLst>
      <p:ext uri="{BB962C8B-B14F-4D97-AF65-F5344CB8AC3E}">
        <p14:creationId xmlns:p14="http://schemas.microsoft.com/office/powerpoint/2010/main" val="1193042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elaborate on that, in this work, we study:</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56</a:t>
            </a:fld>
            <a:endParaRPr lang="zh-CN" altLang="en-US"/>
          </a:p>
        </p:txBody>
      </p:sp>
    </p:spTree>
    <p:extLst>
      <p:ext uri="{BB962C8B-B14F-4D97-AF65-F5344CB8AC3E}">
        <p14:creationId xmlns:p14="http://schemas.microsoft.com/office/powerpoint/2010/main" val="763848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Liveness is a bit confusing. </a:t>
            </a:r>
          </a:p>
          <a:p>
            <a:r>
              <a:rPr lang="en-US" altLang="zh-CN" dirty="0"/>
              <a:t>Arrows </a:t>
            </a:r>
            <a:r>
              <a:rPr lang="en-US" altLang="zh-CN"/>
              <a:t>are confusing.</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60</a:t>
            </a:fld>
            <a:endParaRPr lang="zh-CN" altLang="en-US"/>
          </a:p>
        </p:txBody>
      </p:sp>
    </p:spTree>
    <p:extLst>
      <p:ext uri="{BB962C8B-B14F-4D97-AF65-F5344CB8AC3E}">
        <p14:creationId xmlns:p14="http://schemas.microsoft.com/office/powerpoint/2010/main" val="2336653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the arrows back to the other dimensions.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61</a:t>
            </a:fld>
            <a:endParaRPr lang="zh-CN" altLang="en-US"/>
          </a:p>
        </p:txBody>
      </p:sp>
    </p:spTree>
    <p:extLst>
      <p:ext uri="{BB962C8B-B14F-4D97-AF65-F5344CB8AC3E}">
        <p14:creationId xmlns:p14="http://schemas.microsoft.com/office/powerpoint/2010/main" val="355978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Phillip Koopman, Paulo </a:t>
            </a:r>
            <a:r>
              <a:rPr lang="en-US" altLang="zh-CN" dirty="0" err="1"/>
              <a:t>Tabuada</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a:t>
            </a:fld>
            <a:endParaRPr lang="zh-CN" altLang="en-US"/>
          </a:p>
        </p:txBody>
      </p:sp>
    </p:spTree>
    <p:extLst>
      <p:ext uri="{BB962C8B-B14F-4D97-AF65-F5344CB8AC3E}">
        <p14:creationId xmlns:p14="http://schemas.microsoft.com/office/powerpoint/2010/main" val="591290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Change this to a conceptual diagram about why we need representation. Skip it. </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63</a:t>
            </a:fld>
            <a:endParaRPr lang="zh-CN" altLang="en-US"/>
          </a:p>
        </p:txBody>
      </p:sp>
    </p:spTree>
    <p:extLst>
      <p:ext uri="{BB962C8B-B14F-4D97-AF65-F5344CB8AC3E}">
        <p14:creationId xmlns:p14="http://schemas.microsoft.com/office/powerpoint/2010/main" val="3714327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a diagram of </a:t>
            </a:r>
            <a:r>
              <a:rPr lang="en-US" altLang="zh-CN" dirty="0" err="1"/>
              <a:t>paretol</a:t>
            </a:r>
            <a:r>
              <a:rPr lang="en-US" altLang="zh-CN" dirty="0"/>
              <a:t> optimal; remove some text.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64</a:t>
            </a:fld>
            <a:endParaRPr lang="zh-CN" altLang="en-US"/>
          </a:p>
        </p:txBody>
      </p:sp>
    </p:spTree>
    <p:extLst>
      <p:ext uri="{BB962C8B-B14F-4D97-AF65-F5344CB8AC3E}">
        <p14:creationId xmlns:p14="http://schemas.microsoft.com/office/powerpoint/2010/main" val="1060973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Emphasize on the type of </a:t>
            </a:r>
            <a:r>
              <a:rPr lang="en-US" altLang="zh-CN" dirty="0" err="1"/>
              <a:t>uncertaints</a:t>
            </a:r>
            <a:r>
              <a:rPr lang="en-US" altLang="zh-CN" dirty="0"/>
              <a:t> or deviations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a:t>
            </a:fld>
            <a:endParaRPr lang="zh-CN" altLang="en-US"/>
          </a:p>
        </p:txBody>
      </p:sp>
    </p:spTree>
    <p:extLst>
      <p:ext uri="{BB962C8B-B14F-4D97-AF65-F5344CB8AC3E}">
        <p14:creationId xmlns:p14="http://schemas.microsoft.com/office/powerpoint/2010/main" val="361280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 switching is a machine event.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9</a:t>
            </a:fld>
            <a:endParaRPr lang="zh-CN" altLang="en-US"/>
          </a:p>
        </p:txBody>
      </p:sp>
    </p:spTree>
    <p:extLst>
      <p:ext uri="{BB962C8B-B14F-4D97-AF65-F5344CB8AC3E}">
        <p14:creationId xmlns:p14="http://schemas.microsoft.com/office/powerpoint/2010/main" val="197313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10</a:t>
            </a:fld>
            <a:endParaRPr lang="zh-CN" altLang="en-US"/>
          </a:p>
        </p:txBody>
      </p:sp>
    </p:spTree>
    <p:extLst>
      <p:ext uri="{BB962C8B-B14F-4D97-AF65-F5344CB8AC3E}">
        <p14:creationId xmlns:p14="http://schemas.microsoft.com/office/powerpoint/2010/main" val="199271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11</a:t>
            </a:fld>
            <a:endParaRPr lang="zh-CN" altLang="en-US"/>
          </a:p>
        </p:txBody>
      </p:sp>
    </p:spTree>
    <p:extLst>
      <p:ext uri="{BB962C8B-B14F-4D97-AF65-F5344CB8AC3E}">
        <p14:creationId xmlns:p14="http://schemas.microsoft.com/office/powerpoint/2010/main" val="86341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Self-adaptive is basically reactive. Damage and recover.</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12</a:t>
            </a:fld>
            <a:endParaRPr lang="zh-CN" altLang="en-US"/>
          </a:p>
        </p:txBody>
      </p:sp>
    </p:spTree>
    <p:extLst>
      <p:ext uri="{BB962C8B-B14F-4D97-AF65-F5344CB8AC3E}">
        <p14:creationId xmlns:p14="http://schemas.microsoft.com/office/powerpoint/2010/main" val="1618916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21B01-1104-A871-8423-1D23D4CAC4A5}"/>
              </a:ext>
            </a:extLst>
          </p:cNvPr>
          <p:cNvSpPr>
            <a:spLocks noGrp="1"/>
          </p:cNvSpPr>
          <p:nvPr>
            <p:ph type="ctrTitle"/>
          </p:nvPr>
        </p:nvSpPr>
        <p:spPr>
          <a:xfrm>
            <a:off x="1524000" y="1122363"/>
            <a:ext cx="9144000" cy="2387600"/>
          </a:xfrm>
        </p:spPr>
        <p:txBody>
          <a:bodyPr anchor="b"/>
          <a:lstStyle>
            <a:lvl1pPr algn="l">
              <a:defRPr sz="6000">
                <a:latin typeface="+mj-lt"/>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2103EF0-57D2-62C9-E2CC-73AAACE27FF9}"/>
              </a:ext>
            </a:extLst>
          </p:cNvPr>
          <p:cNvSpPr>
            <a:spLocks noGrp="1"/>
          </p:cNvSpPr>
          <p:nvPr>
            <p:ph type="subTitle" idx="1"/>
          </p:nvPr>
        </p:nvSpPr>
        <p:spPr>
          <a:xfrm>
            <a:off x="1524000" y="3602038"/>
            <a:ext cx="9144000" cy="1655762"/>
          </a:xfrm>
        </p:spPr>
        <p:txBody>
          <a:bodyPr>
            <a:normAutofit/>
          </a:bodyPr>
          <a:lstStyle>
            <a:lvl1pPr marL="0" indent="0" algn="l">
              <a:buNone/>
              <a:defRPr sz="2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2EB2577C-7957-B70A-9C78-D887BC0E32F0}"/>
              </a:ext>
            </a:extLst>
          </p:cNvPr>
          <p:cNvSpPr>
            <a:spLocks noGrp="1"/>
          </p:cNvSpPr>
          <p:nvPr>
            <p:ph type="dt" sz="half" idx="10"/>
          </p:nvPr>
        </p:nvSpPr>
        <p:spPr/>
        <p:txBody>
          <a:bodyPr/>
          <a:lstStyle/>
          <a:p>
            <a:fld id="{1BBBEF72-D788-4221-A3B4-D9B99C93CFC0}" type="datetime1">
              <a:rPr lang="zh-CN" altLang="en-US" smtClean="0"/>
              <a:t>2024/4/7</a:t>
            </a:fld>
            <a:endParaRPr lang="zh-CN" altLang="en-US"/>
          </a:p>
        </p:txBody>
      </p:sp>
      <p:sp>
        <p:nvSpPr>
          <p:cNvPr id="5" name="页脚占位符 4">
            <a:extLst>
              <a:ext uri="{FF2B5EF4-FFF2-40B4-BE49-F238E27FC236}">
                <a16:creationId xmlns:a16="http://schemas.microsoft.com/office/drawing/2014/main" id="{37C55D33-DD79-1588-43B1-56E63E6001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FB53E-3CB8-BA91-E60E-665233BA179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pic>
        <p:nvPicPr>
          <p:cNvPr id="7" name="Picture 7" descr="Text&#10;&#10;Description automatically generated">
            <a:extLst>
              <a:ext uri="{FF2B5EF4-FFF2-40B4-BE49-F238E27FC236}">
                <a16:creationId xmlns:a16="http://schemas.microsoft.com/office/drawing/2014/main" id="{3BFA2544-3955-61A2-AE97-116454C2E5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58" y="6258189"/>
            <a:ext cx="2814084" cy="532953"/>
          </a:xfrm>
          <a:prstGeom prst="rect">
            <a:avLst/>
          </a:prstGeom>
        </p:spPr>
      </p:pic>
      <p:pic>
        <p:nvPicPr>
          <p:cNvPr id="8" name="Google Shape;51;p12">
            <a:extLst>
              <a:ext uri="{FF2B5EF4-FFF2-40B4-BE49-F238E27FC236}">
                <a16:creationId xmlns:a16="http://schemas.microsoft.com/office/drawing/2014/main" id="{BB7CCB99-E368-7A9C-A134-1264926F11D4}"/>
              </a:ext>
            </a:extLst>
          </p:cNvPr>
          <p:cNvPicPr preferRelativeResize="0"/>
          <p:nvPr userDrawn="1"/>
        </p:nvPicPr>
        <p:blipFill>
          <a:blip r:embed="rId3">
            <a:alphaModFix/>
          </a:blip>
          <a:stretch>
            <a:fillRect/>
          </a:stretch>
        </p:blipFill>
        <p:spPr>
          <a:xfrm>
            <a:off x="3121915" y="6258189"/>
            <a:ext cx="2974085" cy="532953"/>
          </a:xfrm>
          <a:prstGeom prst="rect">
            <a:avLst/>
          </a:prstGeom>
          <a:noFill/>
          <a:ln>
            <a:noFill/>
          </a:ln>
        </p:spPr>
      </p:pic>
    </p:spTree>
    <p:extLst>
      <p:ext uri="{BB962C8B-B14F-4D97-AF65-F5344CB8AC3E}">
        <p14:creationId xmlns:p14="http://schemas.microsoft.com/office/powerpoint/2010/main" val="323930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D1C75-839B-76BC-7256-E054F24FCD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15881C-3F41-C675-CAF6-8F4C0CF90D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93034E-1A1F-54E5-D89A-EABBE019C4B0}"/>
              </a:ext>
            </a:extLst>
          </p:cNvPr>
          <p:cNvSpPr>
            <a:spLocks noGrp="1"/>
          </p:cNvSpPr>
          <p:nvPr>
            <p:ph type="dt" sz="half" idx="10"/>
          </p:nvPr>
        </p:nvSpPr>
        <p:spPr/>
        <p:txBody>
          <a:bodyPr/>
          <a:lstStyle/>
          <a:p>
            <a:fld id="{F2CFC81A-FD80-482A-BDEF-B3400000D636}" type="datetime1">
              <a:rPr lang="zh-CN" altLang="en-US" smtClean="0"/>
              <a:t>2024/4/7</a:t>
            </a:fld>
            <a:endParaRPr lang="zh-CN" altLang="en-US"/>
          </a:p>
        </p:txBody>
      </p:sp>
      <p:sp>
        <p:nvSpPr>
          <p:cNvPr id="5" name="页脚占位符 4">
            <a:extLst>
              <a:ext uri="{FF2B5EF4-FFF2-40B4-BE49-F238E27FC236}">
                <a16:creationId xmlns:a16="http://schemas.microsoft.com/office/drawing/2014/main" id="{456707A9-14D4-917D-ED93-213C228C8A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347168-CCAD-E57F-DA61-35E442B64E18}"/>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08136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7111BA-4105-36E4-58DE-CAB68747DD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C4571B-1754-CACC-F26B-2891F57A2B6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B4A146-2108-55D0-5ECA-A448083137F5}"/>
              </a:ext>
            </a:extLst>
          </p:cNvPr>
          <p:cNvSpPr>
            <a:spLocks noGrp="1"/>
          </p:cNvSpPr>
          <p:nvPr>
            <p:ph type="dt" sz="half" idx="10"/>
          </p:nvPr>
        </p:nvSpPr>
        <p:spPr/>
        <p:txBody>
          <a:bodyPr/>
          <a:lstStyle/>
          <a:p>
            <a:fld id="{6BB85D39-7E89-42A8-ACA7-F7748E8A87C4}" type="datetime1">
              <a:rPr lang="zh-CN" altLang="en-US" smtClean="0"/>
              <a:t>2024/4/7</a:t>
            </a:fld>
            <a:endParaRPr lang="zh-CN" altLang="en-US"/>
          </a:p>
        </p:txBody>
      </p:sp>
      <p:sp>
        <p:nvSpPr>
          <p:cNvPr id="5" name="页脚占位符 4">
            <a:extLst>
              <a:ext uri="{FF2B5EF4-FFF2-40B4-BE49-F238E27FC236}">
                <a16:creationId xmlns:a16="http://schemas.microsoft.com/office/drawing/2014/main" id="{A7FB9B8A-D196-EB96-6909-F255C3FEB8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6B8DB9-5A2D-2B47-3E43-ECB4821E587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4738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6BA0F-F230-8AF5-68DD-6BADB2651BA1}"/>
              </a:ext>
            </a:extLst>
          </p:cNvPr>
          <p:cNvSpPr>
            <a:spLocks noGrp="1"/>
          </p:cNvSpPr>
          <p:nvPr>
            <p:ph type="title"/>
          </p:nvPr>
        </p:nvSpPr>
        <p:spPr/>
        <p:txBody>
          <a:body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57BB43CD-8DC4-146B-B120-FEDA59DF5E83}"/>
              </a:ext>
            </a:extLst>
          </p:cNvPr>
          <p:cNvSpPr>
            <a:spLocks noGrp="1"/>
          </p:cNvSpPr>
          <p:nvPr>
            <p:ph idx="1"/>
          </p:nvPr>
        </p:nvSpPr>
        <p:spPr/>
        <p:txBody>
          <a:bodyPr/>
          <a:lstStyle>
            <a:lvl1pPr marL="0" indent="0">
              <a:spcBef>
                <a:spcPts val="2400"/>
              </a:spcBef>
              <a:buNone/>
              <a:defRPr/>
            </a:lvl1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1A27B225-9B5D-4716-34D0-1BD2BD7E9E2F}"/>
              </a:ext>
            </a:extLst>
          </p:cNvPr>
          <p:cNvSpPr>
            <a:spLocks noGrp="1"/>
          </p:cNvSpPr>
          <p:nvPr>
            <p:ph type="dt" sz="half" idx="10"/>
          </p:nvPr>
        </p:nvSpPr>
        <p:spPr/>
        <p:txBody>
          <a:bodyPr/>
          <a:lstStyle/>
          <a:p>
            <a:fld id="{38CDC02D-74D1-4F6D-A587-247053D546A5}" type="datetime1">
              <a:rPr lang="zh-CN" altLang="en-US" smtClean="0"/>
              <a:t>2024/4/7</a:t>
            </a:fld>
            <a:endParaRPr lang="zh-CN" altLang="en-US"/>
          </a:p>
        </p:txBody>
      </p:sp>
      <p:sp>
        <p:nvSpPr>
          <p:cNvPr id="5" name="页脚占位符 4">
            <a:extLst>
              <a:ext uri="{FF2B5EF4-FFF2-40B4-BE49-F238E27FC236}">
                <a16:creationId xmlns:a16="http://schemas.microsoft.com/office/drawing/2014/main" id="{7262F134-11C2-BE16-C594-EF50AF9284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4FF8C-9433-0B80-97FE-0E895311C9B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201719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8F999-24E2-CEBB-DD3A-5E7122200D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A42D31-8513-8CC1-C53D-9D9318913D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A969BC-A201-B74C-1FB9-5128B22B765C}"/>
              </a:ext>
            </a:extLst>
          </p:cNvPr>
          <p:cNvSpPr>
            <a:spLocks noGrp="1"/>
          </p:cNvSpPr>
          <p:nvPr>
            <p:ph type="dt" sz="half" idx="10"/>
          </p:nvPr>
        </p:nvSpPr>
        <p:spPr/>
        <p:txBody>
          <a:bodyPr/>
          <a:lstStyle/>
          <a:p>
            <a:fld id="{EA8CDE35-94ED-4640-9DB1-BFCC739B721E}" type="datetime1">
              <a:rPr lang="zh-CN" altLang="en-US" smtClean="0"/>
              <a:t>2024/4/7</a:t>
            </a:fld>
            <a:endParaRPr lang="zh-CN" altLang="en-US"/>
          </a:p>
        </p:txBody>
      </p:sp>
      <p:sp>
        <p:nvSpPr>
          <p:cNvPr id="5" name="页脚占位符 4">
            <a:extLst>
              <a:ext uri="{FF2B5EF4-FFF2-40B4-BE49-F238E27FC236}">
                <a16:creationId xmlns:a16="http://schemas.microsoft.com/office/drawing/2014/main" id="{F4CC420E-6187-27BA-655C-60431FFD53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B1CC1D-16FA-B7AA-7DFD-2CFEDB7C32AB}"/>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2771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40A53-3F4D-F00C-20E0-1EF0BAC2E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1829C4-CD88-CB8D-2BEA-6DEBB68DA1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412752-8770-EA50-9DC6-D1EF179913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FEECF8-8393-8DED-35AB-A794011F6110}"/>
              </a:ext>
            </a:extLst>
          </p:cNvPr>
          <p:cNvSpPr>
            <a:spLocks noGrp="1"/>
          </p:cNvSpPr>
          <p:nvPr>
            <p:ph type="dt" sz="half" idx="10"/>
          </p:nvPr>
        </p:nvSpPr>
        <p:spPr/>
        <p:txBody>
          <a:bodyPr/>
          <a:lstStyle/>
          <a:p>
            <a:fld id="{31C4ECAB-F966-4071-8BE6-9262E88C53BA}" type="datetime1">
              <a:rPr lang="zh-CN" altLang="en-US" smtClean="0"/>
              <a:t>2024/4/7</a:t>
            </a:fld>
            <a:endParaRPr lang="zh-CN" altLang="en-US"/>
          </a:p>
        </p:txBody>
      </p:sp>
      <p:sp>
        <p:nvSpPr>
          <p:cNvPr id="6" name="页脚占位符 5">
            <a:extLst>
              <a:ext uri="{FF2B5EF4-FFF2-40B4-BE49-F238E27FC236}">
                <a16:creationId xmlns:a16="http://schemas.microsoft.com/office/drawing/2014/main" id="{31A03BF6-AA1C-0672-B1E4-D351356E0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EF99AF-2826-57D3-0307-3D4264B45F30}"/>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584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C5CEB-9EDB-3DED-6DE7-F72CF644062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53585-5CFB-B463-42A3-43C5AFD4ED92}"/>
              </a:ext>
            </a:extLst>
          </p:cNvPr>
          <p:cNvSpPr>
            <a:spLocks noGrp="1"/>
          </p:cNvSpPr>
          <p:nvPr>
            <p:ph type="body" idx="1"/>
          </p:nvPr>
        </p:nvSpPr>
        <p:spPr>
          <a:xfrm>
            <a:off x="839788" y="1681163"/>
            <a:ext cx="5157787"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711E1C-D58D-8391-844E-9045E48E03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B97A3D64-E5E4-8338-203D-48FE1B720C8B}"/>
              </a:ext>
            </a:extLst>
          </p:cNvPr>
          <p:cNvSpPr>
            <a:spLocks noGrp="1"/>
          </p:cNvSpPr>
          <p:nvPr>
            <p:ph type="body" sz="quarter" idx="3"/>
          </p:nvPr>
        </p:nvSpPr>
        <p:spPr>
          <a:xfrm>
            <a:off x="6172200" y="1681163"/>
            <a:ext cx="5183188"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E75551-A7A9-17E2-6EFD-13DFE6019D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F508AB-B35D-C4B2-988E-D3613CEF4318}"/>
              </a:ext>
            </a:extLst>
          </p:cNvPr>
          <p:cNvSpPr>
            <a:spLocks noGrp="1"/>
          </p:cNvSpPr>
          <p:nvPr>
            <p:ph type="dt" sz="half" idx="10"/>
          </p:nvPr>
        </p:nvSpPr>
        <p:spPr/>
        <p:txBody>
          <a:bodyPr/>
          <a:lstStyle/>
          <a:p>
            <a:fld id="{7FED1A05-0A05-44F9-9659-94C50D8BC11D}" type="datetime1">
              <a:rPr lang="zh-CN" altLang="en-US" smtClean="0"/>
              <a:t>2024/4/7</a:t>
            </a:fld>
            <a:endParaRPr lang="zh-CN" altLang="en-US"/>
          </a:p>
        </p:txBody>
      </p:sp>
      <p:sp>
        <p:nvSpPr>
          <p:cNvPr id="8" name="页脚占位符 7">
            <a:extLst>
              <a:ext uri="{FF2B5EF4-FFF2-40B4-BE49-F238E27FC236}">
                <a16:creationId xmlns:a16="http://schemas.microsoft.com/office/drawing/2014/main" id="{CB33803E-496C-30C5-8835-C9BBFA60B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E6F62F-E608-1C17-E074-C9AB86109F73}"/>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324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E1C8-F73F-B160-63D8-F1B2C445AE3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C4536A-968A-8C5D-EE79-0A9042710E83}"/>
              </a:ext>
            </a:extLst>
          </p:cNvPr>
          <p:cNvSpPr>
            <a:spLocks noGrp="1"/>
          </p:cNvSpPr>
          <p:nvPr>
            <p:ph type="dt" sz="half" idx="10"/>
          </p:nvPr>
        </p:nvSpPr>
        <p:spPr/>
        <p:txBody>
          <a:bodyPr/>
          <a:lstStyle/>
          <a:p>
            <a:fld id="{5317DE11-43A8-49FB-82BC-51788452F831}" type="datetime1">
              <a:rPr lang="zh-CN" altLang="en-US" smtClean="0"/>
              <a:t>2024/4/7</a:t>
            </a:fld>
            <a:endParaRPr lang="zh-CN" altLang="en-US"/>
          </a:p>
        </p:txBody>
      </p:sp>
      <p:sp>
        <p:nvSpPr>
          <p:cNvPr id="4" name="页脚占位符 3">
            <a:extLst>
              <a:ext uri="{FF2B5EF4-FFF2-40B4-BE49-F238E27FC236}">
                <a16:creationId xmlns:a16="http://schemas.microsoft.com/office/drawing/2014/main" id="{036B5499-D21A-AAB9-5F2F-D55A2DCBD2F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09D784-BC21-FE5C-DE55-94F15C1FA13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500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8E0100-40DE-FD8A-44DD-2133ACD8C9F5}"/>
              </a:ext>
            </a:extLst>
          </p:cNvPr>
          <p:cNvSpPr>
            <a:spLocks noGrp="1"/>
          </p:cNvSpPr>
          <p:nvPr>
            <p:ph type="dt" sz="half" idx="10"/>
          </p:nvPr>
        </p:nvSpPr>
        <p:spPr/>
        <p:txBody>
          <a:bodyPr/>
          <a:lstStyle/>
          <a:p>
            <a:fld id="{C9A8739B-959A-40A8-9038-E8CE9AC315FD}" type="datetime1">
              <a:rPr lang="zh-CN" altLang="en-US" smtClean="0"/>
              <a:t>2024/4/7</a:t>
            </a:fld>
            <a:endParaRPr lang="zh-CN" altLang="en-US"/>
          </a:p>
        </p:txBody>
      </p:sp>
      <p:sp>
        <p:nvSpPr>
          <p:cNvPr id="3" name="页脚占位符 2">
            <a:extLst>
              <a:ext uri="{FF2B5EF4-FFF2-40B4-BE49-F238E27FC236}">
                <a16:creationId xmlns:a16="http://schemas.microsoft.com/office/drawing/2014/main" id="{DC2C2EDE-3F0F-D815-81EA-7379AD9070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BE22DC-8310-204F-58E4-28855E6578F7}"/>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3907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CF135-334D-F4EB-F91E-906D016764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5A56D4-E070-9BCC-FE45-C90C74762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7DFE7C-3EA9-88A3-76BC-8FE9DC1B6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0FB0F5-41E1-0CE0-59EE-4852ADE9B9E8}"/>
              </a:ext>
            </a:extLst>
          </p:cNvPr>
          <p:cNvSpPr>
            <a:spLocks noGrp="1"/>
          </p:cNvSpPr>
          <p:nvPr>
            <p:ph type="dt" sz="half" idx="10"/>
          </p:nvPr>
        </p:nvSpPr>
        <p:spPr/>
        <p:txBody>
          <a:bodyPr/>
          <a:lstStyle/>
          <a:p>
            <a:fld id="{67EE9788-21F1-43EB-A561-117EB1A007F5}" type="datetime1">
              <a:rPr lang="zh-CN" altLang="en-US" smtClean="0"/>
              <a:t>2024/4/7</a:t>
            </a:fld>
            <a:endParaRPr lang="zh-CN" altLang="en-US"/>
          </a:p>
        </p:txBody>
      </p:sp>
      <p:sp>
        <p:nvSpPr>
          <p:cNvPr id="6" name="页脚占位符 5">
            <a:extLst>
              <a:ext uri="{FF2B5EF4-FFF2-40B4-BE49-F238E27FC236}">
                <a16:creationId xmlns:a16="http://schemas.microsoft.com/office/drawing/2014/main" id="{8FEEE25C-47BF-4A66-4D7F-0501980E7C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BEA252-3941-69D8-CBC2-6B4DF9948C11}"/>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357460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A7AD-00E1-B97A-3705-886F9B99E4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B9EA85C-D961-5848-0C49-5169D127B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3850E324-3F60-208D-1EAB-1D5150396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55029C-3965-9378-600C-39C5195D3961}"/>
              </a:ext>
            </a:extLst>
          </p:cNvPr>
          <p:cNvSpPr>
            <a:spLocks noGrp="1"/>
          </p:cNvSpPr>
          <p:nvPr>
            <p:ph type="dt" sz="half" idx="10"/>
          </p:nvPr>
        </p:nvSpPr>
        <p:spPr/>
        <p:txBody>
          <a:bodyPr/>
          <a:lstStyle/>
          <a:p>
            <a:fld id="{EFF622FE-5D23-4546-8429-D38DC029C17F}" type="datetime1">
              <a:rPr lang="zh-CN" altLang="en-US" smtClean="0"/>
              <a:t>2024/4/7</a:t>
            </a:fld>
            <a:endParaRPr lang="zh-CN" altLang="en-US"/>
          </a:p>
        </p:txBody>
      </p:sp>
      <p:sp>
        <p:nvSpPr>
          <p:cNvPr id="6" name="页脚占位符 5">
            <a:extLst>
              <a:ext uri="{FF2B5EF4-FFF2-40B4-BE49-F238E27FC236}">
                <a16:creationId xmlns:a16="http://schemas.microsoft.com/office/drawing/2014/main" id="{BB5CCD36-032E-55F4-7CF6-967A367A8F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A1802-CF1A-7E9E-E1F3-26230C666146}"/>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86848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13A816-DC83-ACB5-E54E-1B5084952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E03F58D-BE77-33C9-572E-1EE21D8AC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E1415DC-FFEA-4F9F-C696-0485267A2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C1D6CB-3AA1-44E7-B31E-641C5A58F75E}" type="datetime1">
              <a:rPr lang="zh-CN" altLang="en-US" smtClean="0"/>
              <a:t>2024/4/7</a:t>
            </a:fld>
            <a:endParaRPr lang="zh-CN" altLang="en-US"/>
          </a:p>
        </p:txBody>
      </p:sp>
      <p:sp>
        <p:nvSpPr>
          <p:cNvPr id="5" name="页脚占位符 4">
            <a:extLst>
              <a:ext uri="{FF2B5EF4-FFF2-40B4-BE49-F238E27FC236}">
                <a16:creationId xmlns:a16="http://schemas.microsoft.com/office/drawing/2014/main" id="{E72FEDB8-68BF-96BB-5D93-31BCFE5FE5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6A7EA42D-26D9-53DD-DF2B-39906A1593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845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8.sv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8.svg"/><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8.svg"/><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8.svg"/><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9.png"/><Relationship Id="rId5" Type="http://schemas.openxmlformats.org/officeDocument/2006/relationships/diagramColors" Target="../diagrams/colors5.xml"/><Relationship Id="rId10" Type="http://schemas.openxmlformats.org/officeDocument/2006/relationships/image" Target="../media/image18.svg"/><Relationship Id="rId4" Type="http://schemas.openxmlformats.org/officeDocument/2006/relationships/diagramQuickStyle" Target="../diagrams/quickStyle5.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60.png"/><Relationship Id="rId7" Type="http://schemas.openxmlformats.org/officeDocument/2006/relationships/image" Target="../media/image4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1.png"/><Relationship Id="rId4" Type="http://schemas.openxmlformats.org/officeDocument/2006/relationships/image" Target="../media/image410.png"/></Relationships>
</file>

<file path=ppt/slides/_rels/slide2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20.png"/><Relationship Id="rId7" Type="http://schemas.openxmlformats.org/officeDocument/2006/relationships/image" Target="../media/image3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0.png"/><Relationship Id="rId10" Type="http://schemas.openxmlformats.org/officeDocument/2006/relationships/image" Target="../media/image370.png"/><Relationship Id="rId4" Type="http://schemas.openxmlformats.org/officeDocument/2006/relationships/image" Target="../media/image200.png"/><Relationship Id="rId9" Type="http://schemas.openxmlformats.org/officeDocument/2006/relationships/image" Target="../media/image36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51.png"/><Relationship Id="rId4" Type="http://schemas.openxmlformats.org/officeDocument/2006/relationships/diagramLayout" Target="../diagrams/layout7.xml"/><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image" Target="../media/image180.png"/><Relationship Id="rId3" Type="http://schemas.openxmlformats.org/officeDocument/2006/relationships/image" Target="../media/image160.png"/><Relationship Id="rId12" Type="http://schemas.openxmlformats.org/officeDocument/2006/relationships/image" Target="NULL"/><Relationship Id="rId17" Type="http://schemas.openxmlformats.org/officeDocument/2006/relationships/image" Target="../media/image230.png"/><Relationship Id="rId2" Type="http://schemas.openxmlformats.org/officeDocument/2006/relationships/image" Target="../media/image461.png"/><Relationship Id="rId16" Type="http://schemas.openxmlformats.org/officeDocument/2006/relationships/image" Target="../media/image220.png"/><Relationship Id="rId1" Type="http://schemas.openxmlformats.org/officeDocument/2006/relationships/slideLayout" Target="../slideLayouts/slideLayout2.xml"/><Relationship Id="rId15" Type="http://schemas.openxmlformats.org/officeDocument/2006/relationships/image" Target="../media/image440.png"/><Relationship Id="rId4" Type="http://schemas.openxmlformats.org/officeDocument/2006/relationships/image" Target="../media/image170.png"/><Relationship Id="rId14"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71.png"/><Relationship Id="rId7" Type="http://schemas.openxmlformats.org/officeDocument/2006/relationships/diagramColors" Target="../diagrams/colors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5D857-DB37-D10B-0B37-498888B96614}"/>
              </a:ext>
            </a:extLst>
          </p:cNvPr>
          <p:cNvSpPr>
            <a:spLocks noGrp="1"/>
          </p:cNvSpPr>
          <p:nvPr>
            <p:ph type="ctrTitle"/>
          </p:nvPr>
        </p:nvSpPr>
        <p:spPr/>
        <p:txBody>
          <a:bodyPr>
            <a:normAutofit fontScale="90000"/>
          </a:bodyPr>
          <a:lstStyle/>
          <a:p>
            <a:r>
              <a:rPr lang="en-US" altLang="zh-CN" b="1" dirty="0"/>
              <a:t>Thesis Proposal - Behavioral Robustness of Software System Designs</a:t>
            </a:r>
            <a:endParaRPr lang="zh-CN" altLang="en-US" b="1" dirty="0"/>
          </a:p>
        </p:txBody>
      </p:sp>
      <p:sp>
        <p:nvSpPr>
          <p:cNvPr id="3" name="副标题 2">
            <a:extLst>
              <a:ext uri="{FF2B5EF4-FFF2-40B4-BE49-F238E27FC236}">
                <a16:creationId xmlns:a16="http://schemas.microsoft.com/office/drawing/2014/main" id="{B7D7E202-2D10-C74A-36AA-C1C42D79FAAF}"/>
              </a:ext>
            </a:extLst>
          </p:cNvPr>
          <p:cNvSpPr>
            <a:spLocks noGrp="1"/>
          </p:cNvSpPr>
          <p:nvPr>
            <p:ph type="subTitle" idx="1"/>
          </p:nvPr>
        </p:nvSpPr>
        <p:spPr>
          <a:xfrm>
            <a:off x="1524000" y="3889828"/>
            <a:ext cx="9144000" cy="2093877"/>
          </a:xfrm>
        </p:spPr>
        <p:txBody>
          <a:bodyPr>
            <a:normAutofit/>
          </a:bodyPr>
          <a:lstStyle/>
          <a:p>
            <a:pPr>
              <a:spcBef>
                <a:spcPts val="1200"/>
              </a:spcBef>
            </a:pPr>
            <a:r>
              <a:rPr lang="en-US" altLang="zh-CN" sz="2400" b="1" dirty="0"/>
              <a:t>Changjian Zhang</a:t>
            </a:r>
          </a:p>
          <a:p>
            <a:r>
              <a:rPr lang="en-US" altLang="zh-CN" sz="2000" b="1" dirty="0"/>
              <a:t>Thesis Committee:</a:t>
            </a:r>
          </a:p>
          <a:p>
            <a:pPr>
              <a:spcBef>
                <a:spcPts val="1200"/>
              </a:spcBef>
            </a:pPr>
            <a:r>
              <a:rPr lang="en-US" altLang="zh-CN" sz="2000" dirty="0"/>
              <a:t>Dr. Eunsuk Kang (Co-chair)	Dr. David Garlan (Co-chair)</a:t>
            </a:r>
          </a:p>
          <a:p>
            <a:pPr>
              <a:spcBef>
                <a:spcPts val="1200"/>
              </a:spcBef>
            </a:pPr>
            <a:r>
              <a:rPr lang="en-US" altLang="zh-CN" sz="2000" dirty="0"/>
              <a:t>Dr. Jonathan Aldrich		Dr. Sebastian </a:t>
            </a:r>
            <a:r>
              <a:rPr lang="en-US" altLang="zh-CN" sz="2000" dirty="0" err="1"/>
              <a:t>Uchitel</a:t>
            </a:r>
            <a:endParaRPr lang="en-US" altLang="zh-CN" sz="2000" dirty="0"/>
          </a:p>
        </p:txBody>
      </p:sp>
      <p:sp>
        <p:nvSpPr>
          <p:cNvPr id="7" name="日期占位符 6">
            <a:extLst>
              <a:ext uri="{FF2B5EF4-FFF2-40B4-BE49-F238E27FC236}">
                <a16:creationId xmlns:a16="http://schemas.microsoft.com/office/drawing/2014/main" id="{570BC0FB-717F-EADF-C448-DF73986C6B70}"/>
              </a:ext>
            </a:extLst>
          </p:cNvPr>
          <p:cNvSpPr>
            <a:spLocks noGrp="1"/>
          </p:cNvSpPr>
          <p:nvPr>
            <p:ph type="dt" sz="half" idx="10"/>
          </p:nvPr>
        </p:nvSpPr>
        <p:spPr>
          <a:xfrm>
            <a:off x="9111299" y="6356350"/>
            <a:ext cx="2743200" cy="365125"/>
          </a:xfrm>
        </p:spPr>
        <p:txBody>
          <a:bodyPr/>
          <a:lstStyle/>
          <a:p>
            <a:pPr algn="r"/>
            <a:fld id="{E852E1B4-0FA0-4238-ACBF-D689711A0237}" type="datetime1">
              <a:rPr lang="zh-CN" altLang="en-US" smtClean="0"/>
              <a:pPr algn="r"/>
              <a:t>2024/4/7</a:t>
            </a:fld>
            <a:endParaRPr lang="zh-CN" altLang="en-US" dirty="0"/>
          </a:p>
        </p:txBody>
      </p:sp>
    </p:spTree>
    <p:extLst>
      <p:ext uri="{BB962C8B-B14F-4D97-AF65-F5344CB8AC3E}">
        <p14:creationId xmlns:p14="http://schemas.microsoft.com/office/powerpoint/2010/main" val="1265094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Robust-by-Design Software</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10</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extLst>
                <p:ext uri="{D42A27DB-BD31-4B8C-83A1-F6EECF244321}">
                  <p14:modId xmlns:p14="http://schemas.microsoft.com/office/powerpoint/2010/main" val="3299001942"/>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5798783" cy="1167088"/>
          </a:xfrm>
          <a:prstGeom prst="wedgeRoundRectCallout">
            <a:avLst>
              <a:gd name="adj1" fmla="val -57107"/>
              <a:gd name="adj2" fmla="val 3447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i="1" dirty="0"/>
              <a:t>Assessment</a:t>
            </a:r>
            <a:r>
              <a:rPr lang="en-US" sz="2800" dirty="0"/>
              <a:t>: Methods to systematically measure robustness.</a:t>
            </a:r>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5" y="4578951"/>
            <a:ext cx="5798783" cy="1346559"/>
          </a:xfrm>
          <a:prstGeom prst="wedgeRoundRectCallout">
            <a:avLst>
              <a:gd name="adj1" fmla="val -77925"/>
              <a:gd name="adj2" fmla="val 21403"/>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i="1" dirty="0"/>
              <a:t>Improvement</a:t>
            </a:r>
            <a:r>
              <a:rPr lang="en-US" sz="2800" dirty="0"/>
              <a:t>: Methods to systematically improve the robustness of a design.</a:t>
            </a:r>
          </a:p>
        </p:txBody>
      </p:sp>
      <p:graphicFrame>
        <p:nvGraphicFramePr>
          <p:cNvPr id="5" name="表格 4">
            <a:extLst>
              <a:ext uri="{FF2B5EF4-FFF2-40B4-BE49-F238E27FC236}">
                <a16:creationId xmlns:a16="http://schemas.microsoft.com/office/drawing/2014/main" id="{995D4751-9B35-8B97-3032-5E2E2EA13D62}"/>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0480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Assessment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11</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6488271" cy="2769140"/>
          </a:xfrm>
          <a:prstGeom prst="wedgeRoundRectCallout">
            <a:avLst>
              <a:gd name="adj1" fmla="val -57607"/>
              <a:gd name="adj2" fmla="val -22516"/>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800" dirty="0"/>
              <a:t>Existing works mostly focus on testing against implementation.</a:t>
            </a:r>
          </a:p>
          <a:p>
            <a:pPr marL="914400" lvl="1" indent="-457200">
              <a:buFont typeface="Arial" panose="020B0604020202020204" pitchFamily="34" charset="0"/>
              <a:buChar char="•"/>
            </a:pPr>
            <a:r>
              <a:rPr lang="en-US" sz="2400" dirty="0"/>
              <a:t>Fault injection, model-based testing, fuzzing, …</a:t>
            </a:r>
          </a:p>
          <a:p>
            <a:pPr marL="914400" lvl="1" indent="-457200">
              <a:buFont typeface="Arial" panose="020B0604020202020204" pitchFamily="34" charset="0"/>
              <a:buChar char="•"/>
            </a:pPr>
            <a:r>
              <a:rPr lang="en-US" sz="2400" dirty="0"/>
              <a:t>Wrong outputs or crashes.</a:t>
            </a:r>
          </a:p>
          <a:p>
            <a:pPr marL="914400" lvl="1" indent="-457200">
              <a:buFont typeface="Arial" panose="020B0604020202020204" pitchFamily="34" charset="0"/>
              <a:buChar char="•"/>
            </a:pPr>
            <a:r>
              <a:rPr lang="en-US" sz="2400" dirty="0"/>
              <a:t>No formal guarantees.</a:t>
            </a:r>
          </a:p>
          <a:p>
            <a:pPr marL="914400" lvl="1" indent="-457200">
              <a:buFont typeface="Arial" panose="020B0604020202020204" pitchFamily="34" charset="0"/>
              <a:buChar char="•"/>
            </a:pPr>
            <a:endParaRPr lang="en-US" sz="2800" dirty="0"/>
          </a:p>
        </p:txBody>
      </p:sp>
      <p:graphicFrame>
        <p:nvGraphicFramePr>
          <p:cNvPr id="3" name="表格 2">
            <a:extLst>
              <a:ext uri="{FF2B5EF4-FFF2-40B4-BE49-F238E27FC236}">
                <a16:creationId xmlns:a16="http://schemas.microsoft.com/office/drawing/2014/main" id="{60453158-C0CD-E817-80BE-603763034422}"/>
              </a:ext>
            </a:extLst>
          </p:cNvPr>
          <p:cNvGraphicFramePr>
            <a:graphicFrameLocks noGrp="1"/>
          </p:cNvGraphicFramePr>
          <p:nvPr>
            <p:extLst>
              <p:ext uri="{D42A27DB-BD31-4B8C-83A1-F6EECF244321}">
                <p14:modId xmlns:p14="http://schemas.microsoft.com/office/powerpoint/2010/main" val="1784534812"/>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96599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Improvement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12</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063393" y="1702289"/>
            <a:ext cx="6780264" cy="4674861"/>
          </a:xfrm>
          <a:prstGeom prst="wedgeRoundRectCallout">
            <a:avLst>
              <a:gd name="adj1" fmla="val -61893"/>
              <a:gd name="adj2" fmla="val 3081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400" dirty="0"/>
              <a:t>Implementation improvement:</a:t>
            </a:r>
          </a:p>
          <a:p>
            <a:pPr marL="800100" lvl="1" indent="-342900">
              <a:buFont typeface="Arial" panose="020B0604020202020204" pitchFamily="34" charset="0"/>
              <a:buChar char="•"/>
            </a:pPr>
            <a:r>
              <a:rPr lang="en-US" sz="2000" dirty="0"/>
              <a:t>Wrapper of code.</a:t>
            </a:r>
          </a:p>
          <a:p>
            <a:pPr marL="800100" lvl="1" indent="-342900">
              <a:buFont typeface="Arial" panose="020B0604020202020204" pitchFamily="34" charset="0"/>
              <a:buChar char="•"/>
            </a:pPr>
            <a:r>
              <a:rPr lang="en-US" sz="2000" dirty="0"/>
              <a:t>Defensive programming, </a:t>
            </a:r>
            <a:r>
              <a:rPr lang="en-US" sz="2000" i="1" dirty="0"/>
              <a:t>Clean Code</a:t>
            </a:r>
            <a:r>
              <a:rPr lang="en-US" sz="2000" dirty="0"/>
              <a:t>, </a:t>
            </a:r>
            <a:r>
              <a:rPr lang="en-US" sz="2000" i="1" dirty="0"/>
              <a:t>Effective Java</a:t>
            </a:r>
            <a:r>
              <a:rPr lang="en-US" sz="2000" dirty="0"/>
              <a:t>, …</a:t>
            </a:r>
          </a:p>
          <a:p>
            <a:pPr>
              <a:spcBef>
                <a:spcPts val="1800"/>
              </a:spcBef>
            </a:pPr>
            <a:r>
              <a:rPr lang="en-US" sz="2400" dirty="0"/>
              <a:t>Self-adaptive system and Runtime assurance:</a:t>
            </a:r>
          </a:p>
          <a:p>
            <a:pPr marL="914400" lvl="1" indent="-457200">
              <a:buFont typeface="Arial" panose="020B0604020202020204" pitchFamily="34" charset="0"/>
              <a:buChar char="•"/>
            </a:pPr>
            <a:r>
              <a:rPr lang="en-US" sz="2000" dirty="0"/>
              <a:t>Improve “robustness” implicitly.</a:t>
            </a:r>
          </a:p>
          <a:p>
            <a:pPr marL="914400" lvl="1" indent="-457200">
              <a:buFont typeface="Arial" panose="020B0604020202020204" pitchFamily="34" charset="0"/>
              <a:buChar char="•"/>
            </a:pPr>
            <a:r>
              <a:rPr lang="en-US" sz="2000" dirty="0"/>
              <a:t>A broader set of properties: performance, availability, …</a:t>
            </a:r>
          </a:p>
          <a:p>
            <a:pPr marL="914400" lvl="1" indent="-457200">
              <a:buFont typeface="Arial" panose="020B0604020202020204" pitchFamily="34" charset="0"/>
              <a:buChar char="•"/>
            </a:pPr>
            <a:r>
              <a:rPr lang="en-US" sz="2000" dirty="0"/>
              <a:t>More than robustness, e.g., recoverability, …</a:t>
            </a:r>
          </a:p>
          <a:p>
            <a:pPr>
              <a:spcBef>
                <a:spcPts val="1800"/>
              </a:spcBef>
            </a:pPr>
            <a:r>
              <a:rPr lang="en-US" sz="2400" dirty="0"/>
              <a:t>Architecture tactics:</a:t>
            </a:r>
          </a:p>
          <a:p>
            <a:pPr marL="800100" lvl="1" indent="-342900">
              <a:buFont typeface="Arial" panose="020B0604020202020204" pitchFamily="34" charset="0"/>
              <a:buChar char="•"/>
            </a:pPr>
            <a:r>
              <a:rPr lang="en-US" sz="2000" dirty="0"/>
              <a:t>SEI robustness report.</a:t>
            </a:r>
          </a:p>
          <a:p>
            <a:pPr marL="800100" lvl="1" indent="-342900">
              <a:buFont typeface="Arial" panose="020B0604020202020204" pitchFamily="34" charset="0"/>
              <a:buChar char="•"/>
            </a:pPr>
            <a:r>
              <a:rPr lang="en-US" sz="2000" dirty="0"/>
              <a:t>Simplex architecture.</a:t>
            </a:r>
          </a:p>
          <a:p>
            <a:pPr marL="914400" lvl="1" indent="-457200">
              <a:buFont typeface="Arial" panose="020B0604020202020204" pitchFamily="34" charset="0"/>
              <a:buChar char="•"/>
            </a:pPr>
            <a:endParaRPr lang="en-US" sz="2400" dirty="0"/>
          </a:p>
        </p:txBody>
      </p:sp>
      <p:graphicFrame>
        <p:nvGraphicFramePr>
          <p:cNvPr id="5" name="表格 4">
            <a:extLst>
              <a:ext uri="{FF2B5EF4-FFF2-40B4-BE49-F238E27FC236}">
                <a16:creationId xmlns:a16="http://schemas.microsoft.com/office/drawing/2014/main" id="{04E731EC-7F69-A77E-B66C-9F77CBACA83F}"/>
              </a:ext>
            </a:extLst>
          </p:cNvPr>
          <p:cNvGraphicFramePr>
            <a:graphicFrameLocks noGrp="1"/>
          </p:cNvGraphicFramePr>
          <p:nvPr>
            <p:extLst>
              <p:ext uri="{D42A27DB-BD31-4B8C-83A1-F6EECF244321}">
                <p14:modId xmlns:p14="http://schemas.microsoft.com/office/powerpoint/2010/main" val="2441309336"/>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6449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Our Goal: Formal Analysis and Improvement of Behavioral robustness</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13</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7" y="1802860"/>
            <a:ext cx="5152957" cy="1869253"/>
          </a:xfrm>
          <a:prstGeom prst="wedgeRoundRectCallout">
            <a:avLst>
              <a:gd name="adj1" fmla="val -60205"/>
              <a:gd name="adj2" fmla="val -14829"/>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RQ1: Can we qualitatively measure behavioral robustness of a machine design?</a:t>
            </a:r>
            <a:endParaRPr lang="en-US" sz="2800" dirty="0"/>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6" y="4318001"/>
            <a:ext cx="5152958" cy="1979450"/>
          </a:xfrm>
          <a:prstGeom prst="wedgeRoundRectCallout">
            <a:avLst>
              <a:gd name="adj1" fmla="val -75390"/>
              <a:gd name="adj2" fmla="val 20670"/>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RQ2: Can we rigorously and systematically improve the behavioral robustness of a machine design?</a:t>
            </a:r>
            <a:endParaRPr lang="en-US" sz="2800" dirty="0"/>
          </a:p>
        </p:txBody>
      </p:sp>
      <p:graphicFrame>
        <p:nvGraphicFramePr>
          <p:cNvPr id="5" name="表格 4">
            <a:extLst>
              <a:ext uri="{FF2B5EF4-FFF2-40B4-BE49-F238E27FC236}">
                <a16:creationId xmlns:a16="http://schemas.microsoft.com/office/drawing/2014/main" id="{AAAD25AA-E64A-0825-E59F-989278F72ADF}"/>
              </a:ext>
            </a:extLst>
          </p:cNvPr>
          <p:cNvGraphicFramePr>
            <a:graphicFrameLocks noGrp="1"/>
          </p:cNvGraphicFramePr>
          <p:nvPr>
            <p:extLst>
              <p:ext uri="{D42A27DB-BD31-4B8C-83A1-F6EECF244321}">
                <p14:modId xmlns:p14="http://schemas.microsoft.com/office/powerpoint/2010/main" val="3727741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81399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AB92F-36CA-E928-59E9-580E8DF390A6}"/>
              </a:ext>
            </a:extLst>
          </p:cNvPr>
          <p:cNvSpPr>
            <a:spLocks noGrp="1"/>
          </p:cNvSpPr>
          <p:nvPr>
            <p:ph type="title"/>
          </p:nvPr>
        </p:nvSpPr>
        <p:spPr/>
        <p:txBody>
          <a:bodyPr/>
          <a:lstStyle/>
          <a:p>
            <a:r>
              <a:rPr lang="en-US" altLang="zh-CN" dirty="0"/>
              <a:t>Thesis Statement</a:t>
            </a:r>
            <a:endParaRPr lang="zh-CN" altLang="en-US" dirty="0"/>
          </a:p>
        </p:txBody>
      </p:sp>
      <p:sp>
        <p:nvSpPr>
          <p:cNvPr id="3" name="内容占位符 2">
            <a:extLst>
              <a:ext uri="{FF2B5EF4-FFF2-40B4-BE49-F238E27FC236}">
                <a16:creationId xmlns:a16="http://schemas.microsoft.com/office/drawing/2014/main" id="{9A118BF5-A6E7-D519-3E9A-063985FFB656}"/>
              </a:ext>
            </a:extLst>
          </p:cNvPr>
          <p:cNvSpPr>
            <a:spLocks noGrp="1"/>
          </p:cNvSpPr>
          <p:nvPr>
            <p:ph idx="1"/>
          </p:nvPr>
        </p:nvSpPr>
        <p:spPr/>
        <p:txBody>
          <a:bodyPr>
            <a:normAutofit/>
          </a:bodyPr>
          <a:lstStyle/>
          <a:p>
            <a:pPr>
              <a:lnSpc>
                <a:spcPct val="100000"/>
              </a:lnSpc>
            </a:pPr>
            <a:r>
              <a:rPr lang="en-US" altLang="zh-CN" sz="3600" dirty="0">
                <a:effectLst/>
                <a:latin typeface="+mj-lt"/>
              </a:rPr>
              <a:t>Given a machine and its environment that can be </a:t>
            </a:r>
            <a:r>
              <a:rPr lang="en-US" altLang="zh-CN" sz="3600" b="1" i="1" dirty="0">
                <a:effectLst/>
                <a:latin typeface="+mj-lt"/>
              </a:rPr>
              <a:t>formally modeled</a:t>
            </a:r>
            <a:r>
              <a:rPr lang="en-US" altLang="zh-CN" sz="3600" b="1" dirty="0">
                <a:effectLst/>
                <a:latin typeface="+mj-lt"/>
              </a:rPr>
              <a:t> </a:t>
            </a:r>
            <a:r>
              <a:rPr lang="en-US" altLang="zh-CN" sz="3600" dirty="0">
                <a:effectLst/>
                <a:latin typeface="+mj-lt"/>
              </a:rPr>
              <a:t>as a state-transition system, we can </a:t>
            </a:r>
            <a:r>
              <a:rPr lang="en-US" altLang="zh-CN" sz="3600" b="1" i="1" dirty="0">
                <a:effectLst/>
                <a:latin typeface="+mj-lt"/>
              </a:rPr>
              <a:t>systematically measure and improve</a:t>
            </a:r>
            <a:r>
              <a:rPr lang="en-US" altLang="zh-CN" sz="3600" b="1" dirty="0">
                <a:effectLst/>
                <a:latin typeface="+mj-lt"/>
              </a:rPr>
              <a:t> </a:t>
            </a:r>
            <a:r>
              <a:rPr lang="en-US" altLang="zh-CN" sz="3600" dirty="0">
                <a:effectLst/>
                <a:latin typeface="+mj-lt"/>
              </a:rPr>
              <a:t>the behavioral robustness of the machine with respect to the environment and a system-level</a:t>
            </a:r>
            <a:r>
              <a:rPr lang="en-US" altLang="zh-CN" sz="3600" i="1" dirty="0">
                <a:effectLst/>
                <a:latin typeface="+mj-lt"/>
              </a:rPr>
              <a:t> </a:t>
            </a:r>
            <a:r>
              <a:rPr lang="en-US" altLang="zh-CN" sz="3600" b="1" i="1" dirty="0">
                <a:effectLst/>
                <a:latin typeface="+mj-lt"/>
              </a:rPr>
              <a:t>safety</a:t>
            </a:r>
            <a:r>
              <a:rPr lang="en-US" altLang="zh-CN" sz="3600" i="1" dirty="0">
                <a:effectLst/>
                <a:latin typeface="+mj-lt"/>
              </a:rPr>
              <a:t> property</a:t>
            </a:r>
            <a:r>
              <a:rPr lang="en-US" altLang="zh-CN" sz="3600" dirty="0">
                <a:effectLst/>
                <a:latin typeface="+mj-lt"/>
              </a:rPr>
              <a:t>.</a:t>
            </a:r>
            <a:endParaRPr lang="zh-CN" altLang="en-US" sz="3600" dirty="0">
              <a:latin typeface="+mj-lt"/>
            </a:endParaRPr>
          </a:p>
        </p:txBody>
      </p:sp>
      <p:sp>
        <p:nvSpPr>
          <p:cNvPr id="4" name="灯片编号占位符 3">
            <a:extLst>
              <a:ext uri="{FF2B5EF4-FFF2-40B4-BE49-F238E27FC236}">
                <a16:creationId xmlns:a16="http://schemas.microsoft.com/office/drawing/2014/main" id="{FF82ADBF-B55B-9D3E-F48F-DA42CCFBDA73}"/>
              </a:ext>
            </a:extLst>
          </p:cNvPr>
          <p:cNvSpPr>
            <a:spLocks noGrp="1"/>
          </p:cNvSpPr>
          <p:nvPr>
            <p:ph type="sldNum" sz="quarter" idx="12"/>
          </p:nvPr>
        </p:nvSpPr>
        <p:spPr/>
        <p:txBody>
          <a:bodyPr/>
          <a:lstStyle/>
          <a:p>
            <a:fld id="{74A724E5-CF81-458D-9F9A-C575B439CC43}" type="slidenum">
              <a:rPr lang="zh-CN" altLang="en-US" smtClean="0"/>
              <a:t>14</a:t>
            </a:fld>
            <a:endParaRPr lang="zh-CN" altLang="en-US"/>
          </a:p>
        </p:txBody>
      </p:sp>
      <p:graphicFrame>
        <p:nvGraphicFramePr>
          <p:cNvPr id="6" name="表格 5">
            <a:extLst>
              <a:ext uri="{FF2B5EF4-FFF2-40B4-BE49-F238E27FC236}">
                <a16:creationId xmlns:a16="http://schemas.microsoft.com/office/drawing/2014/main" id="{6A732F00-A70A-2C68-74AC-CA94E738A038}"/>
              </a:ext>
            </a:extLst>
          </p:cNvPr>
          <p:cNvGraphicFramePr>
            <a:graphicFrameLocks noGrp="1"/>
          </p:cNvGraphicFramePr>
          <p:nvPr>
            <p:extLst>
              <p:ext uri="{D42A27DB-BD31-4B8C-83A1-F6EECF244321}">
                <p14:modId xmlns:p14="http://schemas.microsoft.com/office/powerpoint/2010/main" val="39374354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2234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C621-57BB-824D-891E-BA16C9B734F2}"/>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9365A61C-2B9F-C286-8C1C-60394B343EDC}"/>
              </a:ext>
            </a:extLst>
          </p:cNvPr>
          <p:cNvSpPr>
            <a:spLocks noGrp="1"/>
          </p:cNvSpPr>
          <p:nvPr>
            <p:ph type="sldNum" sz="quarter" idx="12"/>
          </p:nvPr>
        </p:nvSpPr>
        <p:spPr/>
        <p:txBody>
          <a:bodyPr/>
          <a:lstStyle/>
          <a:p>
            <a:fld id="{74A724E5-CF81-458D-9F9A-C575B439CC43}" type="slidenum">
              <a:rPr lang="zh-CN" altLang="en-US" smtClean="0"/>
              <a:t>15</a:t>
            </a:fld>
            <a:endParaRPr lang="zh-CN" altLang="en-US"/>
          </a:p>
        </p:txBody>
      </p:sp>
      <p:grpSp>
        <p:nvGrpSpPr>
          <p:cNvPr id="5" name="组合 4">
            <a:extLst>
              <a:ext uri="{FF2B5EF4-FFF2-40B4-BE49-F238E27FC236}">
                <a16:creationId xmlns:a16="http://schemas.microsoft.com/office/drawing/2014/main" id="{00697CD1-CFC2-2B7B-6C6E-9332CCB993D7}"/>
              </a:ext>
            </a:extLst>
          </p:cNvPr>
          <p:cNvGrpSpPr/>
          <p:nvPr/>
        </p:nvGrpSpPr>
        <p:grpSpPr>
          <a:xfrm>
            <a:off x="2825511" y="2563083"/>
            <a:ext cx="6540978" cy="3929792"/>
            <a:chOff x="2314434" y="1690688"/>
            <a:chExt cx="7667766" cy="4606762"/>
          </a:xfrm>
        </p:grpSpPr>
        <p:graphicFrame>
          <p:nvGraphicFramePr>
            <p:cNvPr id="6" name="Diagram 30">
              <a:extLst>
                <a:ext uri="{FF2B5EF4-FFF2-40B4-BE49-F238E27FC236}">
                  <a16:creationId xmlns:a16="http://schemas.microsoft.com/office/drawing/2014/main" id="{B1BAAB16-0E1A-7169-A324-F13B59BFA6C4}"/>
                </a:ext>
              </a:extLst>
            </p:cNvPr>
            <p:cNvGraphicFramePr/>
            <p:nvPr>
              <p:extLst>
                <p:ext uri="{D42A27DB-BD31-4B8C-83A1-F6EECF244321}">
                  <p14:modId xmlns:p14="http://schemas.microsoft.com/office/powerpoint/2010/main" val="1087167099"/>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17">
              <a:extLst>
                <a:ext uri="{FF2B5EF4-FFF2-40B4-BE49-F238E27FC236}">
                  <a16:creationId xmlns:a16="http://schemas.microsoft.com/office/drawing/2014/main" id="{E936380D-ABF9-CE48-A349-900F6E58F99F}"/>
                </a:ext>
              </a:extLst>
            </p:cNvPr>
            <p:cNvGrpSpPr/>
            <p:nvPr/>
          </p:nvGrpSpPr>
          <p:grpSpPr>
            <a:xfrm>
              <a:off x="5058856" y="3121584"/>
              <a:ext cx="2173415" cy="1353086"/>
              <a:chOff x="838200" y="1898333"/>
              <a:chExt cx="2173415" cy="1353086"/>
            </a:xfrm>
          </p:grpSpPr>
          <p:grpSp>
            <p:nvGrpSpPr>
              <p:cNvPr id="17" name="Content Placeholder 5" descr="Users with solid fill">
                <a:extLst>
                  <a:ext uri="{FF2B5EF4-FFF2-40B4-BE49-F238E27FC236}">
                    <a16:creationId xmlns:a16="http://schemas.microsoft.com/office/drawing/2014/main" id="{9FACE436-8DFB-A982-F859-EFC876393A28}"/>
                  </a:ext>
                </a:extLst>
              </p:cNvPr>
              <p:cNvGrpSpPr/>
              <p:nvPr/>
            </p:nvGrpSpPr>
            <p:grpSpPr>
              <a:xfrm>
                <a:off x="1524858" y="1898333"/>
                <a:ext cx="800100" cy="499109"/>
                <a:chOff x="1524858" y="1898333"/>
                <a:chExt cx="800100" cy="499109"/>
              </a:xfrm>
              <a:solidFill>
                <a:srgbClr val="000000"/>
              </a:solidFill>
            </p:grpSpPr>
            <p:sp>
              <p:nvSpPr>
                <p:cNvPr id="19" name="Freeform: Shape 11">
                  <a:extLst>
                    <a:ext uri="{FF2B5EF4-FFF2-40B4-BE49-F238E27FC236}">
                      <a16:creationId xmlns:a16="http://schemas.microsoft.com/office/drawing/2014/main" id="{3F16408F-0D5E-CDFC-B062-12B74F2CE902}"/>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0" name="Freeform: Shape 12">
                  <a:extLst>
                    <a:ext uri="{FF2B5EF4-FFF2-40B4-BE49-F238E27FC236}">
                      <a16:creationId xmlns:a16="http://schemas.microsoft.com/office/drawing/2014/main" id="{44893E88-9B85-D789-1740-245DD65EB3C2}"/>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1" name="Freeform: Shape 13">
                  <a:extLst>
                    <a:ext uri="{FF2B5EF4-FFF2-40B4-BE49-F238E27FC236}">
                      <a16:creationId xmlns:a16="http://schemas.microsoft.com/office/drawing/2014/main" id="{01E8299C-4433-6068-0964-374257517768}"/>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22" name="Freeform: Shape 14">
                  <a:extLst>
                    <a:ext uri="{FF2B5EF4-FFF2-40B4-BE49-F238E27FC236}">
                      <a16:creationId xmlns:a16="http://schemas.microsoft.com/office/drawing/2014/main" id="{8C6FA02D-2FB8-B420-9CDF-E98B10532870}"/>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3" name="Freeform: Shape 15">
                  <a:extLst>
                    <a:ext uri="{FF2B5EF4-FFF2-40B4-BE49-F238E27FC236}">
                      <a16:creationId xmlns:a16="http://schemas.microsoft.com/office/drawing/2014/main" id="{182CE049-D177-7E8F-C898-4CABC92EB6CB}"/>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24" name="Freeform: Shape 16">
                  <a:extLst>
                    <a:ext uri="{FF2B5EF4-FFF2-40B4-BE49-F238E27FC236}">
                      <a16:creationId xmlns:a16="http://schemas.microsoft.com/office/drawing/2014/main" id="{4C7F0D06-E58D-E9FF-EFDB-8CE493E9F76D}"/>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18" name="TextBox 8">
                <a:extLst>
                  <a:ext uri="{FF2B5EF4-FFF2-40B4-BE49-F238E27FC236}">
                    <a16:creationId xmlns:a16="http://schemas.microsoft.com/office/drawing/2014/main" id="{8065DB4A-590D-07B1-70C9-7BFC825C252C}"/>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8" name="Group 18">
              <a:extLst>
                <a:ext uri="{FF2B5EF4-FFF2-40B4-BE49-F238E27FC236}">
                  <a16:creationId xmlns:a16="http://schemas.microsoft.com/office/drawing/2014/main" id="{7FF32141-4205-7360-1314-B288771AC3A3}"/>
                </a:ext>
              </a:extLst>
            </p:cNvPr>
            <p:cNvGrpSpPr/>
            <p:nvPr/>
          </p:nvGrpSpPr>
          <p:grpSpPr>
            <a:xfrm>
              <a:off x="4141034" y="1929205"/>
              <a:ext cx="914400" cy="1283732"/>
              <a:chOff x="4861013" y="2234840"/>
              <a:chExt cx="914400" cy="1283732"/>
            </a:xfrm>
          </p:grpSpPr>
          <p:pic>
            <p:nvPicPr>
              <p:cNvPr id="15" name="Graphic 7" descr="Document with solid fill">
                <a:extLst>
                  <a:ext uri="{FF2B5EF4-FFF2-40B4-BE49-F238E27FC236}">
                    <a16:creationId xmlns:a16="http://schemas.microsoft.com/office/drawing/2014/main" id="{D67D85FA-71E8-248F-F9AB-36F07D8FD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1013" y="2234840"/>
                <a:ext cx="914400" cy="914400"/>
              </a:xfrm>
              <a:prstGeom prst="rect">
                <a:avLst/>
              </a:prstGeom>
            </p:spPr>
          </p:pic>
          <p:sp>
            <p:nvSpPr>
              <p:cNvPr id="16" name="TextBox 9">
                <a:extLst>
                  <a:ext uri="{FF2B5EF4-FFF2-40B4-BE49-F238E27FC236}">
                    <a16:creationId xmlns:a16="http://schemas.microsoft.com/office/drawing/2014/main" id="{C8C4BA4F-2940-458A-B149-B761C5AEF110}"/>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9" name="Group 22">
              <a:extLst>
                <a:ext uri="{FF2B5EF4-FFF2-40B4-BE49-F238E27FC236}">
                  <a16:creationId xmlns:a16="http://schemas.microsoft.com/office/drawing/2014/main" id="{9BE42DC3-4D14-9149-A716-DACB6F1EE3E6}"/>
                </a:ext>
              </a:extLst>
            </p:cNvPr>
            <p:cNvGrpSpPr/>
            <p:nvPr/>
          </p:nvGrpSpPr>
          <p:grpSpPr>
            <a:xfrm>
              <a:off x="7166408" y="1840888"/>
              <a:ext cx="1317027" cy="1560731"/>
              <a:chOff x="6689591" y="4170218"/>
              <a:chExt cx="1317027" cy="1560731"/>
            </a:xfrm>
          </p:grpSpPr>
          <p:pic>
            <p:nvPicPr>
              <p:cNvPr id="13" name="Graphic 20" descr="Research with solid fill">
                <a:extLst>
                  <a:ext uri="{FF2B5EF4-FFF2-40B4-BE49-F238E27FC236}">
                    <a16:creationId xmlns:a16="http://schemas.microsoft.com/office/drawing/2014/main" id="{0F614567-D67A-B420-3C39-102CBA247B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2834" y="4170218"/>
                <a:ext cx="914400" cy="914400"/>
              </a:xfrm>
              <a:prstGeom prst="rect">
                <a:avLst/>
              </a:prstGeom>
            </p:spPr>
          </p:pic>
          <p:sp>
            <p:nvSpPr>
              <p:cNvPr id="14" name="TextBox 21">
                <a:extLst>
                  <a:ext uri="{FF2B5EF4-FFF2-40B4-BE49-F238E27FC236}">
                    <a16:creationId xmlns:a16="http://schemas.microsoft.com/office/drawing/2014/main" id="{82B8B109-D256-F50C-F30F-E8152F09BB92}"/>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10" name="Group 26">
              <a:extLst>
                <a:ext uri="{FF2B5EF4-FFF2-40B4-BE49-F238E27FC236}">
                  <a16:creationId xmlns:a16="http://schemas.microsoft.com/office/drawing/2014/main" id="{C329ED9F-12B2-968C-53A0-521A47E0CFBD}"/>
                </a:ext>
              </a:extLst>
            </p:cNvPr>
            <p:cNvGrpSpPr/>
            <p:nvPr/>
          </p:nvGrpSpPr>
          <p:grpSpPr>
            <a:xfrm>
              <a:off x="5580825" y="4687945"/>
              <a:ext cx="1129476" cy="1560731"/>
              <a:chOff x="2692806" y="4170217"/>
              <a:chExt cx="1129476" cy="1560731"/>
            </a:xfrm>
          </p:grpSpPr>
          <p:pic>
            <p:nvPicPr>
              <p:cNvPr id="11" name="Graphic 24" descr="Blueprint with solid fill">
                <a:extLst>
                  <a:ext uri="{FF2B5EF4-FFF2-40B4-BE49-F238E27FC236}">
                    <a16:creationId xmlns:a16="http://schemas.microsoft.com/office/drawing/2014/main" id="{36A8D9EE-3C30-C0F9-D4C7-1C74A315CB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00343" y="4170217"/>
                <a:ext cx="914400" cy="914400"/>
              </a:xfrm>
              <a:prstGeom prst="rect">
                <a:avLst/>
              </a:prstGeom>
            </p:spPr>
          </p:pic>
          <p:sp>
            <p:nvSpPr>
              <p:cNvPr id="12" name="TextBox 25">
                <a:extLst>
                  <a:ext uri="{FF2B5EF4-FFF2-40B4-BE49-F238E27FC236}">
                    <a16:creationId xmlns:a16="http://schemas.microsoft.com/office/drawing/2014/main" id="{18E875F0-E39E-43CB-8628-29A75F7C9970}"/>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25" name="矩形: 圆角 24">
            <a:extLst>
              <a:ext uri="{FF2B5EF4-FFF2-40B4-BE49-F238E27FC236}">
                <a16:creationId xmlns:a16="http://schemas.microsoft.com/office/drawing/2014/main" id="{02F4FBFF-429A-BE35-2CE7-29529ED80A00}"/>
              </a:ext>
            </a:extLst>
          </p:cNvPr>
          <p:cNvSpPr/>
          <p:nvPr/>
        </p:nvSpPr>
        <p:spPr>
          <a:xfrm>
            <a:off x="3370432" y="1753229"/>
            <a:ext cx="5622427" cy="4896953"/>
          </a:xfrm>
          <a:prstGeom prst="round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3600" b="1" dirty="0">
                <a:solidFill>
                  <a:sysClr val="windowText" lastClr="000000"/>
                </a:solidFill>
              </a:rPr>
              <a:t>Fortis</a:t>
            </a:r>
            <a:endParaRPr lang="zh-CN" altLang="en-US" sz="2800" b="1" dirty="0">
              <a:solidFill>
                <a:sysClr val="windowText" lastClr="000000"/>
              </a:solidFill>
            </a:endParaRPr>
          </a:p>
        </p:txBody>
      </p:sp>
      <p:sp>
        <p:nvSpPr>
          <p:cNvPr id="26" name="对话气泡: 圆角矩形 25">
            <a:extLst>
              <a:ext uri="{FF2B5EF4-FFF2-40B4-BE49-F238E27FC236}">
                <a16:creationId xmlns:a16="http://schemas.microsoft.com/office/drawing/2014/main" id="{DB1EDCC5-7EA4-5467-1977-05A2B491A671}"/>
              </a:ext>
            </a:extLst>
          </p:cNvPr>
          <p:cNvSpPr/>
          <p:nvPr/>
        </p:nvSpPr>
        <p:spPr>
          <a:xfrm>
            <a:off x="190139" y="1896846"/>
            <a:ext cx="3665219" cy="1017860"/>
          </a:xfrm>
          <a:prstGeom prst="wedgeRoundRectCallout">
            <a:avLst>
              <a:gd name="adj1" fmla="val 65059"/>
              <a:gd name="adj2" fmla="val 7229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Formalism</a:t>
            </a:r>
            <a:r>
              <a:rPr lang="en-US" altLang="zh-CN" sz="2400" dirty="0"/>
              <a:t>:</a:t>
            </a:r>
            <a:r>
              <a:rPr lang="en-US" altLang="zh-CN" sz="2400" i="1" dirty="0"/>
              <a:t> Labeled Transition System (LTS)</a:t>
            </a:r>
            <a:endParaRPr lang="zh-CN" altLang="en-US" sz="2400" i="1" dirty="0"/>
          </a:p>
        </p:txBody>
      </p:sp>
      <p:sp>
        <p:nvSpPr>
          <p:cNvPr id="27" name="对话气泡: 圆角矩形 26">
            <a:extLst>
              <a:ext uri="{FF2B5EF4-FFF2-40B4-BE49-F238E27FC236}">
                <a16:creationId xmlns:a16="http://schemas.microsoft.com/office/drawing/2014/main" id="{A96A7805-84C8-54AE-B0E5-2C79787B33A5}"/>
              </a:ext>
            </a:extLst>
          </p:cNvPr>
          <p:cNvSpPr/>
          <p:nvPr/>
        </p:nvSpPr>
        <p:spPr>
          <a:xfrm>
            <a:off x="8399231" y="4022590"/>
            <a:ext cx="3546174" cy="1573205"/>
          </a:xfrm>
          <a:prstGeom prst="wedgeRoundRectCallout">
            <a:avLst>
              <a:gd name="adj1" fmla="val -60004"/>
              <a:gd name="adj2" fmla="val -5229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1</a:t>
            </a:r>
            <a:r>
              <a:rPr lang="en-US" altLang="zh-CN" sz="2400" dirty="0"/>
              <a:t>: A behavioral notion of robustness based on LTS and its computation method.</a:t>
            </a:r>
            <a:endParaRPr lang="zh-CN" altLang="en-US" sz="2400" i="1" dirty="0"/>
          </a:p>
        </p:txBody>
      </p:sp>
      <p:sp>
        <p:nvSpPr>
          <p:cNvPr id="28" name="对话气泡: 圆角矩形 27">
            <a:extLst>
              <a:ext uri="{FF2B5EF4-FFF2-40B4-BE49-F238E27FC236}">
                <a16:creationId xmlns:a16="http://schemas.microsoft.com/office/drawing/2014/main" id="{7BC58E34-E3D7-EA5B-5A4B-EB88DAFAEFD2}"/>
              </a:ext>
            </a:extLst>
          </p:cNvPr>
          <p:cNvSpPr/>
          <p:nvPr/>
        </p:nvSpPr>
        <p:spPr>
          <a:xfrm>
            <a:off x="152042" y="4756849"/>
            <a:ext cx="4079892" cy="1694419"/>
          </a:xfrm>
          <a:prstGeom prst="wedgeRoundRectCallout">
            <a:avLst>
              <a:gd name="adj1" fmla="val 76721"/>
              <a:gd name="adj2" fmla="val 26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2</a:t>
            </a:r>
            <a:r>
              <a:rPr lang="en-US" altLang="zh-CN" sz="2400" dirty="0"/>
              <a:t>: Improve behavioral robustness automatically by </a:t>
            </a:r>
            <a:r>
              <a:rPr lang="en-US" altLang="zh-CN" sz="2400" i="1" dirty="0"/>
              <a:t>control </a:t>
            </a:r>
            <a:r>
              <a:rPr lang="en-US" altLang="zh-CN" sz="2400" dirty="0"/>
              <a:t>and </a:t>
            </a:r>
            <a:r>
              <a:rPr lang="en-US" altLang="zh-CN" sz="2400" i="1" dirty="0"/>
              <a:t>specification weakening.</a:t>
            </a:r>
            <a:endParaRPr lang="zh-CN" altLang="en-US" sz="2400" i="1" dirty="0"/>
          </a:p>
        </p:txBody>
      </p:sp>
      <p:sp>
        <p:nvSpPr>
          <p:cNvPr id="29" name="对话气泡: 圆角矩形 28">
            <a:extLst>
              <a:ext uri="{FF2B5EF4-FFF2-40B4-BE49-F238E27FC236}">
                <a16:creationId xmlns:a16="http://schemas.microsoft.com/office/drawing/2014/main" id="{F2050D36-32E7-02C9-3EA0-8D32EF7C573A}"/>
              </a:ext>
            </a:extLst>
          </p:cNvPr>
          <p:cNvSpPr/>
          <p:nvPr/>
        </p:nvSpPr>
        <p:spPr>
          <a:xfrm>
            <a:off x="7625038" y="1051835"/>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3</a:t>
            </a:r>
            <a:r>
              <a:rPr lang="en-US" altLang="zh-CN" sz="2400" dirty="0"/>
              <a:t>: Develop a tool, </a:t>
            </a:r>
            <a:r>
              <a:rPr lang="en-US" altLang="zh-CN" sz="2400" i="1" dirty="0"/>
              <a:t>Fortis</a:t>
            </a:r>
            <a:r>
              <a:rPr lang="en-US" altLang="zh-CN" sz="2400" dirty="0"/>
              <a:t>, and conduct evaluation against 5 case studies.</a:t>
            </a:r>
            <a:endParaRPr lang="zh-CN" altLang="en-US" sz="2400" i="1" dirty="0"/>
          </a:p>
        </p:txBody>
      </p:sp>
      <p:graphicFrame>
        <p:nvGraphicFramePr>
          <p:cNvPr id="31" name="表格 30">
            <a:extLst>
              <a:ext uri="{FF2B5EF4-FFF2-40B4-BE49-F238E27FC236}">
                <a16:creationId xmlns:a16="http://schemas.microsoft.com/office/drawing/2014/main" id="{B76905A7-CBA9-83A8-AF0D-2C2BC4131BB6}"/>
              </a:ext>
            </a:extLst>
          </p:cNvPr>
          <p:cNvGraphicFramePr>
            <a:graphicFrameLocks noGrp="1"/>
          </p:cNvGraphicFramePr>
          <p:nvPr>
            <p:extLst>
              <p:ext uri="{D42A27DB-BD31-4B8C-83A1-F6EECF244321}">
                <p14:modId xmlns:p14="http://schemas.microsoft.com/office/powerpoint/2010/main" val="39374354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5785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B1D1A8-EFA2-7DA5-82C3-06C6D70CCA6B}"/>
              </a:ext>
            </a:extLst>
          </p:cNvPr>
          <p:cNvSpPr>
            <a:spLocks noGrp="1"/>
          </p:cNvSpPr>
          <p:nvPr>
            <p:ph type="title"/>
          </p:nvPr>
        </p:nvSpPr>
        <p:spPr/>
        <p:txBody>
          <a:bodyPr/>
          <a:lstStyle/>
          <a:p>
            <a:r>
              <a:rPr lang="en-US" altLang="zh-CN" dirty="0"/>
              <a:t>Robustness Analysis</a:t>
            </a:r>
            <a:endParaRPr lang="zh-CN" altLang="en-US" dirty="0"/>
          </a:p>
        </p:txBody>
      </p:sp>
      <p:sp>
        <p:nvSpPr>
          <p:cNvPr id="6" name="文本占位符 5">
            <a:extLst>
              <a:ext uri="{FF2B5EF4-FFF2-40B4-BE49-F238E27FC236}">
                <a16:creationId xmlns:a16="http://schemas.microsoft.com/office/drawing/2014/main" id="{527C3805-AF35-0FD2-457F-3727C7ADF4C7}"/>
              </a:ext>
            </a:extLst>
          </p:cNvPr>
          <p:cNvSpPr>
            <a:spLocks noGrp="1"/>
          </p:cNvSpPr>
          <p:nvPr>
            <p:ph type="body" idx="1"/>
          </p:nvPr>
        </p:nvSpPr>
        <p:spPr/>
        <p:txBody>
          <a:bodyPr/>
          <a:lstStyle/>
          <a:p>
            <a:r>
              <a:rPr lang="en-US" altLang="zh-CN" dirty="0"/>
              <a:t>A behavioral notion of robustness.</a:t>
            </a:r>
          </a:p>
          <a:p>
            <a:r>
              <a:rPr lang="en-US" altLang="zh-CN" dirty="0"/>
              <a:t>Robustness computation and representation.</a:t>
            </a:r>
            <a:endParaRPr lang="zh-CN" altLang="en-US" dirty="0"/>
          </a:p>
        </p:txBody>
      </p:sp>
      <p:sp>
        <p:nvSpPr>
          <p:cNvPr id="4" name="灯片编号占位符 3">
            <a:extLst>
              <a:ext uri="{FF2B5EF4-FFF2-40B4-BE49-F238E27FC236}">
                <a16:creationId xmlns:a16="http://schemas.microsoft.com/office/drawing/2014/main" id="{8D3C2DA3-D6D9-62B9-AEEF-6B8AB94D06A3}"/>
              </a:ext>
            </a:extLst>
          </p:cNvPr>
          <p:cNvSpPr>
            <a:spLocks noGrp="1"/>
          </p:cNvSpPr>
          <p:nvPr>
            <p:ph type="sldNum" sz="quarter" idx="12"/>
          </p:nvPr>
        </p:nvSpPr>
        <p:spPr/>
        <p:txBody>
          <a:bodyPr/>
          <a:lstStyle/>
          <a:p>
            <a:fld id="{74A724E5-CF81-458D-9F9A-C575B439CC43}" type="slidenum">
              <a:rPr lang="zh-CN" altLang="en-US" smtClean="0"/>
              <a:t>16</a:t>
            </a:fld>
            <a:endParaRPr lang="zh-CN" altLang="en-US"/>
          </a:p>
        </p:txBody>
      </p:sp>
      <p:sp>
        <p:nvSpPr>
          <p:cNvPr id="3" name="内容占位符 2">
            <a:extLst>
              <a:ext uri="{FF2B5EF4-FFF2-40B4-BE49-F238E27FC236}">
                <a16:creationId xmlns:a16="http://schemas.microsoft.com/office/drawing/2014/main" id="{4EF4C733-683C-4134-D442-77F56042D1C1}"/>
              </a:ext>
            </a:extLst>
          </p:cNvPr>
          <p:cNvSpPr txBox="1">
            <a:spLocks/>
          </p:cNvSpPr>
          <p:nvPr/>
        </p:nvSpPr>
        <p:spPr>
          <a:xfrm>
            <a:off x="3941379" y="576676"/>
            <a:ext cx="7412421" cy="9997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just">
              <a:lnSpc>
                <a:spcPct val="100000"/>
              </a:lnSpc>
            </a:pPr>
            <a:r>
              <a:rPr lang="en-US" altLang="zh-CN" dirty="0">
                <a:latin typeface="+mj-lt"/>
              </a:rPr>
              <a:t>…, we can </a:t>
            </a:r>
            <a:r>
              <a:rPr lang="en-US" altLang="zh-CN" b="1" i="1" dirty="0">
                <a:solidFill>
                  <a:schemeClr val="tx1">
                    <a:lumMod val="75000"/>
                    <a:lumOff val="25000"/>
                  </a:schemeClr>
                </a:solidFill>
                <a:latin typeface="+mj-lt"/>
              </a:rPr>
              <a:t>systematically measure </a:t>
            </a:r>
            <a:r>
              <a:rPr lang="en-US" altLang="zh-CN" dirty="0">
                <a:latin typeface="+mj-lt"/>
              </a:rPr>
              <a:t>and improve the </a:t>
            </a:r>
            <a:r>
              <a:rPr lang="en-US" altLang="zh-CN" b="1" i="1" dirty="0">
                <a:solidFill>
                  <a:schemeClr val="tx1">
                    <a:lumMod val="75000"/>
                    <a:lumOff val="25000"/>
                  </a:schemeClr>
                </a:solidFill>
                <a:latin typeface="+mj-lt"/>
              </a:rPr>
              <a:t>behavioral robustness </a:t>
            </a:r>
            <a:r>
              <a:rPr lang="en-US" altLang="zh-CN" dirty="0">
                <a:latin typeface="+mj-lt"/>
              </a:rPr>
              <a:t>…</a:t>
            </a:r>
            <a:endParaRPr lang="zh-CN" altLang="en-US" dirty="0">
              <a:latin typeface="+mj-lt"/>
            </a:endParaRPr>
          </a:p>
        </p:txBody>
      </p:sp>
    </p:spTree>
    <p:extLst>
      <p:ext uri="{BB962C8B-B14F-4D97-AF65-F5344CB8AC3E}">
        <p14:creationId xmlns:p14="http://schemas.microsoft.com/office/powerpoint/2010/main" val="1124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D7DB37D-E7F0-E85C-3273-2BA706C0B5B0}"/>
                  </a:ext>
                </a:extLst>
              </p:cNvPr>
              <p:cNvSpPr>
                <a:spLocks noGrp="1"/>
              </p:cNvSpPr>
              <p:nvPr>
                <p:ph type="title"/>
              </p:nvPr>
            </p:nvSpPr>
            <p:spPr/>
            <p:txBody>
              <a:bodyPr/>
              <a:lstStyle/>
              <a:p>
                <a:r>
                  <a:rPr lang="en-US" altLang="zh-CN" dirty="0"/>
                  <a:t>Formal Models of Therac-25, </a:t>
                </a:r>
                <a14:m>
                  <m:oMath xmlns:m="http://schemas.openxmlformats.org/officeDocument/2006/math">
                    <m:r>
                      <a:rPr lang="en-US" altLang="zh-CN" b="0" i="1" smtClean="0">
                        <a:latin typeface="Cambria Math" panose="02040503050406030204" pitchFamily="18" charset="0"/>
                      </a:rPr>
                      <m:t>𝑀</m:t>
                    </m:r>
                  </m:oMath>
                </a14:m>
                <a:endParaRPr lang="zh-CN" altLang="en-US" dirty="0"/>
              </a:p>
            </p:txBody>
          </p:sp>
        </mc:Choice>
        <mc:Fallback xmlns="">
          <p:sp>
            <p:nvSpPr>
              <p:cNvPr id="2" name="标题 1">
                <a:extLst>
                  <a:ext uri="{FF2B5EF4-FFF2-40B4-BE49-F238E27FC236}">
                    <a16:creationId xmlns:a16="http://schemas.microsoft.com/office/drawing/2014/main" id="{3D7DB37D-E7F0-E85C-3273-2BA706C0B5B0}"/>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pic>
        <p:nvPicPr>
          <p:cNvPr id="86" name="内容占位符 85" descr="图片包含 图示&#10;&#10;描述已自动生成">
            <a:extLst>
              <a:ext uri="{FF2B5EF4-FFF2-40B4-BE49-F238E27FC236}">
                <a16:creationId xmlns:a16="http://schemas.microsoft.com/office/drawing/2014/main" id="{E66F58A0-0AF0-376D-8AEF-37ABC34BA45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5368"/>
          <a:stretch/>
        </p:blipFill>
        <p:spPr>
          <a:xfrm>
            <a:off x="1262968" y="1690688"/>
            <a:ext cx="4314116" cy="4979631"/>
          </a:xfrm>
        </p:spPr>
      </p:pic>
      <p:sp>
        <p:nvSpPr>
          <p:cNvPr id="4" name="灯片编号占位符 3">
            <a:extLst>
              <a:ext uri="{FF2B5EF4-FFF2-40B4-BE49-F238E27FC236}">
                <a16:creationId xmlns:a16="http://schemas.microsoft.com/office/drawing/2014/main" id="{C25E588D-FB09-9002-F919-DFC0864B4B1B}"/>
              </a:ext>
            </a:extLst>
          </p:cNvPr>
          <p:cNvSpPr>
            <a:spLocks noGrp="1"/>
          </p:cNvSpPr>
          <p:nvPr>
            <p:ph type="sldNum" sz="quarter" idx="12"/>
          </p:nvPr>
        </p:nvSpPr>
        <p:spPr/>
        <p:txBody>
          <a:bodyPr/>
          <a:lstStyle/>
          <a:p>
            <a:fld id="{74A724E5-CF81-458D-9F9A-C575B439CC43}" type="slidenum">
              <a:rPr lang="zh-CN" altLang="en-US" smtClean="0"/>
              <a:t>17</a:t>
            </a:fld>
            <a:endParaRPr lang="zh-CN" altLang="en-US"/>
          </a:p>
        </p:txBody>
      </p:sp>
      <p:pic>
        <p:nvPicPr>
          <p:cNvPr id="5" name="内容占位符 85" descr="图片包含 图示&#10;&#10;描述已自动生成">
            <a:extLst>
              <a:ext uri="{FF2B5EF4-FFF2-40B4-BE49-F238E27FC236}">
                <a16:creationId xmlns:a16="http://schemas.microsoft.com/office/drawing/2014/main" id="{510D0089-82A9-5AF7-A6D2-C6B7EE612FA8}"/>
              </a:ext>
            </a:extLst>
          </p:cNvPr>
          <p:cNvPicPr>
            <a:picLocks noChangeAspect="1"/>
          </p:cNvPicPr>
          <p:nvPr/>
        </p:nvPicPr>
        <p:blipFill rotWithShape="1">
          <a:blip r:embed="rId3">
            <a:extLst>
              <a:ext uri="{28A0092B-C50C-407E-A947-70E740481C1C}">
                <a14:useLocalDpi xmlns:a14="http://schemas.microsoft.com/office/drawing/2010/main" val="0"/>
              </a:ext>
            </a:extLst>
          </a:blip>
          <a:srcRect l="44631"/>
          <a:stretch/>
        </p:blipFill>
        <p:spPr>
          <a:xfrm>
            <a:off x="5577084" y="1690688"/>
            <a:ext cx="5351948" cy="4979631"/>
          </a:xfrm>
          <a:prstGeom prst="rect">
            <a:avLst/>
          </a:prstGeom>
        </p:spPr>
      </p:pic>
      <p:sp>
        <p:nvSpPr>
          <p:cNvPr id="3" name="椭圆 2">
            <a:extLst>
              <a:ext uri="{FF2B5EF4-FFF2-40B4-BE49-F238E27FC236}">
                <a16:creationId xmlns:a16="http://schemas.microsoft.com/office/drawing/2014/main" id="{98DA81C3-DD9D-0AD2-CB3D-0DD6689A5917}"/>
              </a:ext>
            </a:extLst>
          </p:cNvPr>
          <p:cNvSpPr/>
          <p:nvPr/>
        </p:nvSpPr>
        <p:spPr>
          <a:xfrm>
            <a:off x="6310116" y="3309977"/>
            <a:ext cx="4095907" cy="1224239"/>
          </a:xfrm>
          <a:prstGeom prst="ellipse">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7" name="表格 6">
            <a:extLst>
              <a:ext uri="{FF2B5EF4-FFF2-40B4-BE49-F238E27FC236}">
                <a16:creationId xmlns:a16="http://schemas.microsoft.com/office/drawing/2014/main" id="{3688DEE9-2A47-C6B6-2EBC-B9566816BBBD}"/>
              </a:ext>
            </a:extLst>
          </p:cNvPr>
          <p:cNvGraphicFramePr>
            <a:graphicFrameLocks noGrp="1"/>
          </p:cNvGraphicFramePr>
          <p:nvPr>
            <p:extLst>
              <p:ext uri="{D42A27DB-BD31-4B8C-83A1-F6EECF244321}">
                <p14:modId xmlns:p14="http://schemas.microsoft.com/office/powerpoint/2010/main" val="1327981101"/>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02027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60DC051-2850-3A87-2F40-01158689E3BB}"/>
                  </a:ext>
                </a:extLst>
              </p:cNvPr>
              <p:cNvSpPr>
                <a:spLocks noGrp="1"/>
              </p:cNvSpPr>
              <p:nvPr>
                <p:ph type="title"/>
              </p:nvPr>
            </p:nvSpPr>
            <p:spPr/>
            <p:txBody>
              <a:bodyPr/>
              <a:lstStyle/>
              <a:p>
                <a:r>
                  <a:rPr lang="en-US" altLang="zh-CN" dirty="0"/>
                  <a:t>Operator Behavior </a:t>
                </a:r>
                <a14:m>
                  <m:oMath xmlns:m="http://schemas.openxmlformats.org/officeDocument/2006/math">
                    <m:r>
                      <a:rPr lang="en-US" altLang="zh-CN" b="0" i="1" smtClean="0">
                        <a:latin typeface="Cambria Math" panose="02040503050406030204" pitchFamily="18" charset="0"/>
                      </a:rPr>
                      <m:t>𝐸</m:t>
                    </m:r>
                  </m:oMath>
                </a14:m>
                <a:endParaRPr lang="zh-CN" altLang="en-US" dirty="0"/>
              </a:p>
            </p:txBody>
          </p:sp>
        </mc:Choice>
        <mc:Fallback xmlns="">
          <p:sp>
            <p:nvSpPr>
              <p:cNvPr id="2" name="标题 1">
                <a:extLst>
                  <a:ext uri="{FF2B5EF4-FFF2-40B4-BE49-F238E27FC236}">
                    <a16:creationId xmlns:a16="http://schemas.microsoft.com/office/drawing/2014/main" id="{960DC051-2850-3A87-2F40-01158689E3BB}"/>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46FB399-E082-5655-3B00-ADF5C2F97688}"/>
              </a:ext>
            </a:extLst>
          </p:cNvPr>
          <p:cNvSpPr>
            <a:spLocks noGrp="1"/>
          </p:cNvSpPr>
          <p:nvPr>
            <p:ph type="sldNum" sz="quarter" idx="12"/>
          </p:nvPr>
        </p:nvSpPr>
        <p:spPr/>
        <p:txBody>
          <a:bodyPr/>
          <a:lstStyle/>
          <a:p>
            <a:fld id="{74A724E5-CF81-458D-9F9A-C575B439CC43}" type="slidenum">
              <a:rPr lang="zh-CN" altLang="en-US" smtClean="0"/>
              <a:t>18</a:t>
            </a:fld>
            <a:endParaRPr lang="zh-CN" alt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2F6A77B-83A9-CC5F-3581-A6A391E2FAAA}"/>
                  </a:ext>
                </a:extLst>
              </p:cNvPr>
              <p:cNvSpPr>
                <a:spLocks noGrp="1"/>
              </p:cNvSpPr>
              <p:nvPr>
                <p:ph idx="1"/>
              </p:nvPr>
            </p:nvSpPr>
            <p:spPr>
              <a:xfrm>
                <a:off x="3796111" y="1825625"/>
                <a:ext cx="7557690" cy="4351338"/>
              </a:xfrm>
            </p:spPr>
            <p:txBody>
              <a:bodyPr/>
              <a:lstStyle/>
              <a:p>
                <a:pPr marL="0" indent="0">
                  <a:buNone/>
                </a:pPr>
                <a:r>
                  <a:rPr lang="en-US" altLang="zh-CN" dirty="0">
                    <a:latin typeface="Cambria Math" panose="02040503050406030204" pitchFamily="18" charset="0"/>
                  </a:rPr>
                  <a:t>Captures expected sequences of user actions.</a:t>
                </a:r>
              </a:p>
              <a:p>
                <a:pPr marL="0" indent="0">
                  <a:buNone/>
                </a:pPr>
                <a:r>
                  <a:rPr lang="en-US" altLang="zh-CN" i="1" dirty="0">
                    <a:latin typeface="Cambria Math" panose="02040503050406030204" pitchFamily="18" charset="0"/>
                  </a:rPr>
                  <a:t>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latin typeface="Cambria Math" panose="02040503050406030204" pitchFamily="18" charset="0"/>
                  </a:rPr>
                  <a:t>: </a:t>
                </a:r>
                <a:r>
                  <a:rPr lang="en-US" altLang="zh-CN" dirty="0">
                    <a:solidFill>
                      <a:srgbClr val="FF0000"/>
                    </a:solidFill>
                    <a:latin typeface="Cambria Math" panose="02040503050406030204" pitchFamily="18" charset="0"/>
                  </a:rPr>
                  <a:t>no over-dose! </a:t>
                </a:r>
                <a:endParaRPr lang="en-US" altLang="zh-CN" b="0" dirty="0">
                  <a:solidFill>
                    <a:srgbClr val="FF0000"/>
                  </a:solidFill>
                  <a:latin typeface="Cambria Math" panose="02040503050406030204" pitchFamily="18" charset="0"/>
                </a:endParaRPr>
              </a:p>
              <a:p>
                <a:pPr marL="0" indent="0">
                  <a:buNone/>
                </a:pP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𝑀</m:t>
                        </m:r>
                      </m:e>
                      <m:sub>
                        <m:r>
                          <a:rPr lang="en-US" altLang="zh-CN" i="1" dirty="0" smtClean="0">
                            <a:latin typeface="Cambria Math" panose="02040503050406030204" pitchFamily="18" charset="0"/>
                          </a:rPr>
                          <m:t>𝐼</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𝑀</m:t>
                        </m:r>
                      </m:e>
                      <m:sub>
                        <m:r>
                          <a:rPr lang="en-US" altLang="zh-CN" b="0" i="1" dirty="0" smtClean="0">
                            <a:latin typeface="Cambria Math" panose="02040503050406030204" pitchFamily="18" charset="0"/>
                          </a:rPr>
                          <m:t>𝐵</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𝑀</m:t>
                        </m:r>
                      </m:e>
                      <m:sub>
                        <m:r>
                          <a:rPr lang="en-US" altLang="zh-CN" i="1" dirty="0" smtClean="0">
                            <a:latin typeface="Cambria Math" panose="02040503050406030204" pitchFamily="18" charset="0"/>
                          </a:rPr>
                          <m:t>𝑆</m:t>
                        </m:r>
                      </m:sub>
                    </m:sSub>
                    <m:r>
                      <a:rPr lang="en-US" altLang="zh-CN" i="1" dirty="0" smtClean="0">
                        <a:latin typeface="Cambria Math" panose="02040503050406030204" pitchFamily="18" charset="0"/>
                      </a:rPr>
                      <m:t>)</m:t>
                    </m:r>
                  </m:oMath>
                </a14:m>
                <a:r>
                  <a:rPr lang="en-US" altLang="zh-CN" dirty="0">
                    <a:latin typeface="Cambria Math" panose="02040503050406030204" pitchFamily="18" charset="0"/>
                  </a:rPr>
                  <a:t>, and</a:t>
                </a:r>
                <a:endParaRPr lang="en-US" altLang="zh-CN" b="0" dirty="0">
                  <a:latin typeface="Cambria Math" panose="02040503050406030204" pitchFamily="18" charset="0"/>
                </a:endParaRPr>
              </a:p>
              <a:p>
                <a:pPr marL="0" indent="0">
                  <a:buNone/>
                </a:pPr>
                <a14:m>
                  <m:oMath xmlns:m="http://schemas.openxmlformats.org/officeDocument/2006/math">
                    <m:r>
                      <a:rPr lang="en-US" altLang="zh-CN" b="0" i="1" smtClean="0">
                        <a:solidFill>
                          <a:schemeClr val="accent4"/>
                        </a:solidFill>
                        <a:latin typeface="Cambria Math" panose="02040503050406030204" pitchFamily="18" charset="0"/>
                      </a:rPr>
                      <m:t>𝑀</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𝐸</m:t>
                    </m:r>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𝑃</m:t>
                    </m:r>
                  </m:oMath>
                </a14:m>
                <a:r>
                  <a:rPr lang="zh-CN" altLang="en-US" dirty="0">
                    <a:solidFill>
                      <a:schemeClr val="accent4"/>
                    </a:solidFill>
                  </a:rPr>
                  <a:t> </a:t>
                </a:r>
                <a:r>
                  <a:rPr lang="en-US" altLang="zh-CN" dirty="0"/>
                  <a:t>by model checking.</a:t>
                </a:r>
              </a:p>
            </p:txBody>
          </p:sp>
        </mc:Choice>
        <mc:Fallback xmlns="">
          <p:sp>
            <p:nvSpPr>
              <p:cNvPr id="5" name="内容占位符 2">
                <a:extLst>
                  <a:ext uri="{FF2B5EF4-FFF2-40B4-BE49-F238E27FC236}">
                    <a16:creationId xmlns:a16="http://schemas.microsoft.com/office/drawing/2014/main" id="{B2F6A77B-83A9-CC5F-3581-A6A391E2FAAA}"/>
                  </a:ext>
                </a:extLst>
              </p:cNvPr>
              <p:cNvSpPr>
                <a:spLocks noGrp="1" noRot="1" noChangeAspect="1" noMove="1" noResize="1" noEditPoints="1" noAdjustHandles="1" noChangeArrowheads="1" noChangeShapeType="1" noTextEdit="1"/>
              </p:cNvSpPr>
              <p:nvPr>
                <p:ph idx="1"/>
              </p:nvPr>
            </p:nvSpPr>
            <p:spPr>
              <a:xfrm>
                <a:off x="3796111" y="1825625"/>
                <a:ext cx="7557690" cy="4351338"/>
              </a:xfrm>
              <a:blipFill>
                <a:blip r:embed="rId4"/>
                <a:stretch>
                  <a:fillRect l="-1694" t="-238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2E761EE-FD55-6277-FDA2-6D8228E1AC21}"/>
              </a:ext>
            </a:extLst>
          </p:cNvPr>
          <p:cNvGrpSpPr/>
          <p:nvPr/>
        </p:nvGrpSpPr>
        <p:grpSpPr>
          <a:xfrm>
            <a:off x="838200" y="1825625"/>
            <a:ext cx="2701052" cy="4489112"/>
            <a:chOff x="7594429" y="873148"/>
            <a:chExt cx="2701052" cy="4489112"/>
          </a:xfrm>
        </p:grpSpPr>
        <p:sp>
          <p:nvSpPr>
            <p:cNvPr id="7" name="矩形: 圆角 6">
              <a:extLst>
                <a:ext uri="{FF2B5EF4-FFF2-40B4-BE49-F238E27FC236}">
                  <a16:creationId xmlns:a16="http://schemas.microsoft.com/office/drawing/2014/main" id="{82699339-631E-2FB1-0CED-391A820437E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06695910-90AE-3800-9F19-AF08C198EC63}"/>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A31C0A68-1D8C-3634-9334-E1852D7035C7}"/>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276771F-802E-2A84-5028-C6E02E4AE2D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692C83D-A07B-BC89-937D-3A21E1F409FA}"/>
                </a:ext>
              </a:extLst>
            </p:cNvPr>
            <p:cNvCxnSpPr>
              <a:cxnSpLocks/>
              <a:stCxn id="8" idx="2"/>
              <a:endCxn id="9"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B72D20C9-4075-672C-8426-BB035859F49A}"/>
                </a:ext>
              </a:extLst>
            </p:cNvPr>
            <p:cNvCxnSpPr>
              <a:cxnSpLocks/>
              <a:stCxn id="9" idx="2"/>
              <a:endCxn id="10"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FE977520-F4CF-9FDF-96EC-BE2917D5F96A}"/>
                </a:ext>
              </a:extLst>
            </p:cNvPr>
            <p:cNvCxnSpPr>
              <a:cxnSpLocks/>
              <a:stCxn id="7" idx="3"/>
              <a:endCxn id="8"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26F9B250-1326-002D-DF4E-5B94FB81F9BE}"/>
                </a:ext>
              </a:extLst>
            </p:cNvPr>
            <p:cNvCxnSpPr>
              <a:cxnSpLocks/>
              <a:stCxn id="7" idx="1"/>
              <a:endCxn id="8"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连接符: 曲线 14">
              <a:extLst>
                <a:ext uri="{FF2B5EF4-FFF2-40B4-BE49-F238E27FC236}">
                  <a16:creationId xmlns:a16="http://schemas.microsoft.com/office/drawing/2014/main" id="{D008D858-1172-B9B2-EB4C-AA3CF613A3C5}"/>
                </a:ext>
              </a:extLst>
            </p:cNvPr>
            <p:cNvCxnSpPr>
              <a:cxnSpLocks/>
              <a:stCxn id="16" idx="4"/>
              <a:endCxn id="7"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ABBE3068-0FD6-F786-E232-B91C84288C63}"/>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7002608-7F7F-EF2A-E49B-E8DBFF4C5A49}"/>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D3016973-4C05-BDA2-C50A-A1AB29C4351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8D1D99C-38B9-58CA-C291-9C96F3F93A1F}"/>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63A8314-38CD-B567-2F9A-2A34DF03BCAA}"/>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graphicFrame>
        <p:nvGraphicFramePr>
          <p:cNvPr id="21" name="表格 20">
            <a:extLst>
              <a:ext uri="{FF2B5EF4-FFF2-40B4-BE49-F238E27FC236}">
                <a16:creationId xmlns:a16="http://schemas.microsoft.com/office/drawing/2014/main" id="{A015A602-DF67-14DC-D923-37E5C009C574}"/>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60720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35A16-E0F0-D4EA-C8FF-09701BDC08EE}"/>
              </a:ext>
            </a:extLst>
          </p:cNvPr>
          <p:cNvSpPr>
            <a:spLocks noGrp="1"/>
          </p:cNvSpPr>
          <p:nvPr>
            <p:ph type="title"/>
          </p:nvPr>
        </p:nvSpPr>
        <p:spPr/>
        <p:txBody>
          <a:bodyPr/>
          <a:lstStyle/>
          <a:p>
            <a:r>
              <a:rPr lang="en-US" altLang="zh-CN" dirty="0"/>
              <a:t>Deviation and Robustness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E2368BD-72ED-E64A-1AD1-D0F049D352FA}"/>
                  </a:ext>
                </a:extLst>
              </p:cNvPr>
              <p:cNvSpPr>
                <a:spLocks noGrp="1"/>
              </p:cNvSpPr>
              <p:nvPr>
                <p:ph idx="1"/>
              </p:nvPr>
            </p:nvSpPr>
            <p:spPr>
              <a:xfrm>
                <a:off x="3796110" y="1825625"/>
                <a:ext cx="7557689" cy="4351338"/>
              </a:xfrm>
            </p:spPr>
            <p:txBody>
              <a:bodyPr/>
              <a:lstStyle/>
              <a:p>
                <a:r>
                  <a:rPr lang="en-US" altLang="zh-CN" dirty="0"/>
                  <a:t>A </a:t>
                </a:r>
                <a:r>
                  <a:rPr lang="en-US" altLang="zh-CN" i="1" dirty="0">
                    <a:solidFill>
                      <a:schemeClr val="accent4"/>
                    </a:solidFill>
                  </a:rPr>
                  <a:t>deviation</a:t>
                </a:r>
                <a:r>
                  <a:rPr lang="en-US" altLang="zh-CN" dirty="0"/>
                  <a:t> is a trace that not defined in </a:t>
                </a:r>
                <a14:m>
                  <m:oMath xmlns:m="http://schemas.openxmlformats.org/officeDocument/2006/math">
                    <m:r>
                      <a:rPr lang="en-US" altLang="zh-CN" b="0" i="1" smtClean="0">
                        <a:latin typeface="Cambria Math" panose="02040503050406030204" pitchFamily="18" charset="0"/>
                      </a:rPr>
                      <m:t>𝐸</m:t>
                    </m:r>
                  </m:oMath>
                </a14:m>
                <a:r>
                  <a:rPr lang="en-US" altLang="zh-CN" dirty="0"/>
                  <a:t>.</a:t>
                </a:r>
              </a:p>
              <a:p>
                <a:pPr marL="1143000" lvl="1" indent="-457200"/>
                <a:r>
                  <a:rPr lang="en-US" altLang="zh-CN" dirty="0"/>
                  <a:t>E.g.,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dirty="0"/>
                  <a:t>, fire without confirm.</a:t>
                </a:r>
              </a:p>
              <a:p>
                <a:pPr marL="457200" indent="-457200"/>
                <a:r>
                  <a:rPr lang="en-US" altLang="zh-CN" i="1" dirty="0"/>
                  <a:t>Robust:</a:t>
                </a:r>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i="1" dirty="0"/>
                  <a:t>.</a:t>
                </a:r>
              </a:p>
              <a:p>
                <a:r>
                  <a:rPr lang="en-US" altLang="zh-CN" i="1" dirty="0"/>
                  <a:t>Robustness measurement </a:t>
                </a:r>
                <a14:m>
                  <m:oMath xmlns:m="http://schemas.openxmlformats.org/officeDocument/2006/math">
                    <m:r>
                      <m:rPr>
                        <m:sty m:val="p"/>
                      </m:rPr>
                      <a:rPr lang="en-US" altLang="zh-CN" b="0" i="0" smtClean="0">
                        <a:latin typeface="Cambria Math" panose="02040503050406030204" pitchFamily="18" charset="0"/>
                      </a:rPr>
                      <m:t>Δ</m:t>
                    </m:r>
                  </m:oMath>
                </a14:m>
                <a:r>
                  <a:rPr lang="en-US" altLang="zh-CN" i="1" dirty="0"/>
                  <a:t>:</a:t>
                </a:r>
              </a:p>
              <a:p>
                <a:pPr marL="180000" algn="ctr"/>
                <a:r>
                  <a:rPr lang="en-US" altLang="zh-CN" i="1" dirty="0"/>
                  <a:t>The set of </a:t>
                </a:r>
                <a:r>
                  <a:rPr lang="en-US" altLang="zh-CN" i="1" dirty="0">
                    <a:solidFill>
                      <a:schemeClr val="accent4"/>
                    </a:solidFill>
                  </a:rPr>
                  <a:t>all deviations </a:t>
                </a:r>
                <a:r>
                  <a:rPr lang="en-US" altLang="zh-CN" i="1" dirty="0"/>
                  <a:t>under which </a:t>
                </a:r>
                <a14:m>
                  <m:oMath xmlns:m="http://schemas.openxmlformats.org/officeDocument/2006/math">
                    <m:r>
                      <a:rPr lang="en-US" altLang="zh-CN" b="0" i="1" smtClean="0">
                        <a:latin typeface="Cambria Math" panose="02040503050406030204" pitchFamily="18" charset="0"/>
                      </a:rPr>
                      <m:t>𝑀</m:t>
                    </m:r>
                  </m:oMath>
                </a14:m>
                <a:r>
                  <a:rPr lang="en-US" altLang="zh-CN" i="1" dirty="0"/>
                  <a:t> continues </a:t>
                </a:r>
                <a:r>
                  <a:rPr lang="en-US" altLang="zh-CN" i="1" dirty="0">
                    <a:solidFill>
                      <a:schemeClr val="accent2"/>
                    </a:solidFill>
                  </a:rPr>
                  <a:t>satisfying property </a:t>
                </a:r>
                <a14:m>
                  <m:oMath xmlns:m="http://schemas.openxmlformats.org/officeDocument/2006/math">
                    <m:r>
                      <a:rPr lang="en-US" altLang="zh-CN" b="0" i="1" smtClean="0">
                        <a:solidFill>
                          <a:schemeClr val="accent2"/>
                        </a:solidFill>
                        <a:latin typeface="Cambria Math" panose="02040503050406030204" pitchFamily="18" charset="0"/>
                      </a:rPr>
                      <m:t>𝑃</m:t>
                    </m:r>
                  </m:oMath>
                </a14:m>
                <a:r>
                  <a:rPr lang="en-US" altLang="zh-CN" i="1" dirty="0"/>
                  <a:t>.</a:t>
                </a:r>
              </a:p>
            </p:txBody>
          </p:sp>
        </mc:Choice>
        <mc:Fallback>
          <p:sp>
            <p:nvSpPr>
              <p:cNvPr id="3" name="内容占位符 2">
                <a:extLst>
                  <a:ext uri="{FF2B5EF4-FFF2-40B4-BE49-F238E27FC236}">
                    <a16:creationId xmlns:a16="http://schemas.microsoft.com/office/drawing/2014/main" id="{AE2368BD-72ED-E64A-1AD1-D0F049D352FA}"/>
                  </a:ext>
                </a:extLst>
              </p:cNvPr>
              <p:cNvSpPr>
                <a:spLocks noGrp="1" noRot="1" noChangeAspect="1" noMove="1" noResize="1" noEditPoints="1" noAdjustHandles="1" noChangeArrowheads="1" noChangeShapeType="1" noTextEdit="1"/>
              </p:cNvSpPr>
              <p:nvPr>
                <p:ph idx="1"/>
              </p:nvPr>
            </p:nvSpPr>
            <p:spPr>
              <a:xfrm>
                <a:off x="3796110" y="1825625"/>
                <a:ext cx="7557689" cy="4351338"/>
              </a:xfrm>
              <a:blipFill>
                <a:blip r:embed="rId2"/>
                <a:stretch>
                  <a:fillRect l="-1695"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E843610-82FC-F534-C0C0-B9B172FB4F74}"/>
              </a:ext>
            </a:extLst>
          </p:cNvPr>
          <p:cNvSpPr>
            <a:spLocks noGrp="1"/>
          </p:cNvSpPr>
          <p:nvPr>
            <p:ph type="sldNum" sz="quarter" idx="12"/>
          </p:nvPr>
        </p:nvSpPr>
        <p:spPr/>
        <p:txBody>
          <a:bodyPr/>
          <a:lstStyle/>
          <a:p>
            <a:fld id="{74A724E5-CF81-458D-9F9A-C575B439CC43}" type="slidenum">
              <a:rPr lang="zh-CN" altLang="en-US" smtClean="0"/>
              <a:t>19</a:t>
            </a:fld>
            <a:endParaRPr lang="zh-CN" altLang="en-US"/>
          </a:p>
        </p:txBody>
      </p:sp>
      <p:grpSp>
        <p:nvGrpSpPr>
          <p:cNvPr id="5" name="组合 4">
            <a:extLst>
              <a:ext uri="{FF2B5EF4-FFF2-40B4-BE49-F238E27FC236}">
                <a16:creationId xmlns:a16="http://schemas.microsoft.com/office/drawing/2014/main" id="{B619E172-E304-EA74-459B-65FDC082F19F}"/>
              </a:ext>
            </a:extLst>
          </p:cNvPr>
          <p:cNvGrpSpPr/>
          <p:nvPr/>
        </p:nvGrpSpPr>
        <p:grpSpPr>
          <a:xfrm>
            <a:off x="838200" y="1825625"/>
            <a:ext cx="2701052" cy="4489112"/>
            <a:chOff x="7594429" y="873148"/>
            <a:chExt cx="2701052" cy="4489112"/>
          </a:xfrm>
        </p:grpSpPr>
        <p:sp>
          <p:nvSpPr>
            <p:cNvPr id="6" name="矩形: 圆角 5">
              <a:extLst>
                <a:ext uri="{FF2B5EF4-FFF2-40B4-BE49-F238E27FC236}">
                  <a16:creationId xmlns:a16="http://schemas.microsoft.com/office/drawing/2014/main" id="{AA3FBF0C-4287-EDDC-0221-CBBFC23276E5}"/>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24AF02E8-68AE-F0B3-516B-58DF8DF0FC35}"/>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AC01DA25-F1EE-DA54-1469-02C7B5165ED8}"/>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6DA2DE43-397C-E375-2B65-9AD3DFB66984}"/>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EE5174A2-4CF6-98FB-9EB4-2C9AE624D745}"/>
                </a:ext>
              </a:extLst>
            </p:cNvPr>
            <p:cNvCxnSpPr>
              <a:cxnSpLocks/>
              <a:stCxn id="7" idx="2"/>
              <a:endCxn id="8"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869C0CBB-5B7D-ABF1-9147-EEAF4FB70F82}"/>
                </a:ext>
              </a:extLst>
            </p:cNvPr>
            <p:cNvCxnSpPr>
              <a:cxnSpLocks/>
              <a:stCxn id="8" idx="2"/>
              <a:endCxn id="9"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连接符: 曲线 11">
              <a:extLst>
                <a:ext uri="{FF2B5EF4-FFF2-40B4-BE49-F238E27FC236}">
                  <a16:creationId xmlns:a16="http://schemas.microsoft.com/office/drawing/2014/main" id="{4DF7B60C-45E8-1DD6-B3C7-E4D5B267FF37}"/>
                </a:ext>
              </a:extLst>
            </p:cNvPr>
            <p:cNvCxnSpPr>
              <a:cxnSpLocks/>
              <a:stCxn id="6" idx="3"/>
              <a:endCxn id="7"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E5484780-8DD2-27E1-A465-F32FBD7B6905}"/>
                </a:ext>
              </a:extLst>
            </p:cNvPr>
            <p:cNvCxnSpPr>
              <a:cxnSpLocks/>
              <a:stCxn id="6" idx="1"/>
              <a:endCxn id="7"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B2578E38-111B-CE84-E97E-7AB302F5DFA2}"/>
                </a:ext>
              </a:extLst>
            </p:cNvPr>
            <p:cNvCxnSpPr>
              <a:cxnSpLocks/>
              <a:stCxn id="15" idx="4"/>
              <a:endCxn id="6"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431B4138-A752-5922-B39C-1A1232A179C8}"/>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F3BFB9C-9CD7-7397-CBDE-B90C29406820}"/>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108CB70-5252-7B6C-54D5-F3067385E0D9}"/>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D84677-645E-3A0F-53B9-01E9A2A231B3}"/>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E4EA52D-4BB0-BE1D-2E10-03DC9699804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cxnSp>
        <p:nvCxnSpPr>
          <p:cNvPr id="21" name="连接符: 曲线 20">
            <a:extLst>
              <a:ext uri="{FF2B5EF4-FFF2-40B4-BE49-F238E27FC236}">
                <a16:creationId xmlns:a16="http://schemas.microsoft.com/office/drawing/2014/main" id="{D3CF27B0-A588-AC22-A675-A72532C9A9C4}"/>
              </a:ext>
            </a:extLst>
          </p:cNvPr>
          <p:cNvCxnSpPr>
            <a:stCxn id="7" idx="1"/>
            <a:endCxn id="9" idx="1"/>
          </p:cNvCxnSpPr>
          <p:nvPr/>
        </p:nvCxnSpPr>
        <p:spPr>
          <a:xfrm rot="10800000" flipV="1">
            <a:off x="1599011" y="3491426"/>
            <a:ext cx="12700" cy="2467323"/>
          </a:xfrm>
          <a:prstGeom prst="curvedConnector3">
            <a:avLst>
              <a:gd name="adj1" fmla="val 245454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D51D1FFF-C2B7-057A-3537-5DCB0EDD8422}"/>
              </a:ext>
            </a:extLst>
          </p:cNvPr>
          <p:cNvSpPr txBox="1"/>
          <p:nvPr/>
        </p:nvSpPr>
        <p:spPr>
          <a:xfrm>
            <a:off x="724169" y="4540421"/>
            <a:ext cx="688798"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B</a:t>
            </a:r>
            <a:endParaRPr lang="zh-CN" altLang="en-US" dirty="0">
              <a:solidFill>
                <a:srgbClr val="FF0000"/>
              </a:solidFill>
              <a:latin typeface="Times New Roman" panose="02020603050405020304" pitchFamily="18" charset="0"/>
              <a:cs typeface="Times New Roman" panose="02020603050405020304" pitchFamily="18" charset="0"/>
            </a:endParaRPr>
          </a:p>
        </p:txBody>
      </p:sp>
      <p:graphicFrame>
        <p:nvGraphicFramePr>
          <p:cNvPr id="22" name="表格 21">
            <a:extLst>
              <a:ext uri="{FF2B5EF4-FFF2-40B4-BE49-F238E27FC236}">
                <a16:creationId xmlns:a16="http://schemas.microsoft.com/office/drawing/2014/main" id="{890D3C3C-AFA2-953C-2A93-10D31D23B333}"/>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6444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76653-A7EC-5FAC-679E-045B372DD164}"/>
              </a:ext>
            </a:extLst>
          </p:cNvPr>
          <p:cNvSpPr>
            <a:spLocks noGrp="1"/>
          </p:cNvSpPr>
          <p:nvPr>
            <p:ph type="title"/>
          </p:nvPr>
        </p:nvSpPr>
        <p:spPr/>
        <p:txBody>
          <a:bodyPr/>
          <a:lstStyle/>
          <a:p>
            <a:r>
              <a:rPr lang="en-US" altLang="zh-CN" dirty="0"/>
              <a:t>A Thesis about Software Robustness</a:t>
            </a:r>
            <a:endParaRPr lang="zh-CN" altLang="en-US" dirty="0"/>
          </a:p>
        </p:txBody>
      </p:sp>
      <p:sp>
        <p:nvSpPr>
          <p:cNvPr id="3" name="内容占位符 2">
            <a:extLst>
              <a:ext uri="{FF2B5EF4-FFF2-40B4-BE49-F238E27FC236}">
                <a16:creationId xmlns:a16="http://schemas.microsoft.com/office/drawing/2014/main" id="{03B9C1DF-829A-DD41-A521-18C2B0848987}"/>
              </a:ext>
            </a:extLst>
          </p:cNvPr>
          <p:cNvSpPr>
            <a:spLocks noGrp="1"/>
          </p:cNvSpPr>
          <p:nvPr>
            <p:ph idx="1"/>
          </p:nvPr>
        </p:nvSpPr>
        <p:spPr>
          <a:xfrm>
            <a:off x="1016000" y="1537548"/>
            <a:ext cx="10123713" cy="974528"/>
          </a:xfrm>
        </p:spPr>
        <p:txBody>
          <a:bodyPr>
            <a:normAutofit fontScale="92500"/>
          </a:bodyPr>
          <a:lstStyle/>
          <a:p>
            <a:pPr algn="ctr"/>
            <a:r>
              <a:rPr lang="en-US" altLang="zh-CN" i="1" dirty="0">
                <a:solidFill>
                  <a:schemeClr val="bg2">
                    <a:lumMod val="50000"/>
                  </a:schemeClr>
                </a:solidFill>
                <a:latin typeface="+mj-lt"/>
              </a:rPr>
              <a:t>“Robustness is the ability of a software system to continue functioning correctly in the presence of invalid inputs or stressful environment.”</a:t>
            </a:r>
          </a:p>
        </p:txBody>
      </p:sp>
      <p:sp>
        <p:nvSpPr>
          <p:cNvPr id="5" name="灯片编号占位符 4">
            <a:extLst>
              <a:ext uri="{FF2B5EF4-FFF2-40B4-BE49-F238E27FC236}">
                <a16:creationId xmlns:a16="http://schemas.microsoft.com/office/drawing/2014/main" id="{3D39532F-C619-D1B1-F09B-8913D071F459}"/>
              </a:ext>
            </a:extLst>
          </p:cNvPr>
          <p:cNvSpPr>
            <a:spLocks noGrp="1"/>
          </p:cNvSpPr>
          <p:nvPr>
            <p:ph type="sldNum" sz="quarter" idx="12"/>
          </p:nvPr>
        </p:nvSpPr>
        <p:spPr/>
        <p:txBody>
          <a:bodyPr/>
          <a:lstStyle/>
          <a:p>
            <a:fld id="{74A724E5-CF81-458D-9F9A-C575B439CC43}" type="slidenum">
              <a:rPr lang="zh-CN" altLang="en-US" smtClean="0"/>
              <a:t>2</a:t>
            </a:fld>
            <a:endParaRPr lang="zh-CN" altLang="en-US"/>
          </a:p>
        </p:txBody>
      </p:sp>
      <p:pic>
        <p:nvPicPr>
          <p:cNvPr id="7" name="图片 6">
            <a:extLst>
              <a:ext uri="{FF2B5EF4-FFF2-40B4-BE49-F238E27FC236}">
                <a16:creationId xmlns:a16="http://schemas.microsoft.com/office/drawing/2014/main" id="{84A4678C-A6CD-170B-3C02-CD1F8FE24735}"/>
              </a:ext>
            </a:extLst>
          </p:cNvPr>
          <p:cNvPicPr>
            <a:picLocks noChangeAspect="1"/>
          </p:cNvPicPr>
          <p:nvPr/>
        </p:nvPicPr>
        <p:blipFill>
          <a:blip r:embed="rId3"/>
          <a:stretch>
            <a:fillRect/>
          </a:stretch>
        </p:blipFill>
        <p:spPr>
          <a:xfrm>
            <a:off x="180870" y="2475406"/>
            <a:ext cx="5074519" cy="3561921"/>
          </a:xfrm>
          <a:prstGeom prst="rect">
            <a:avLst/>
          </a:prstGeom>
        </p:spPr>
      </p:pic>
      <p:pic>
        <p:nvPicPr>
          <p:cNvPr id="11" name="图片 10">
            <a:extLst>
              <a:ext uri="{FF2B5EF4-FFF2-40B4-BE49-F238E27FC236}">
                <a16:creationId xmlns:a16="http://schemas.microsoft.com/office/drawing/2014/main" id="{BC2BB651-1E99-2A44-C629-72D53307886F}"/>
              </a:ext>
            </a:extLst>
          </p:cNvPr>
          <p:cNvPicPr>
            <a:picLocks noChangeAspect="1"/>
          </p:cNvPicPr>
          <p:nvPr/>
        </p:nvPicPr>
        <p:blipFill>
          <a:blip r:embed="rId4"/>
          <a:stretch>
            <a:fillRect/>
          </a:stretch>
        </p:blipFill>
        <p:spPr>
          <a:xfrm>
            <a:off x="1452802" y="3042752"/>
            <a:ext cx="5084868" cy="3779293"/>
          </a:xfrm>
          <a:prstGeom prst="rect">
            <a:avLst/>
          </a:prstGeom>
        </p:spPr>
      </p:pic>
      <p:pic>
        <p:nvPicPr>
          <p:cNvPr id="13" name="图片 12" descr="电脑的屏幕&#10;&#10;中度可信度描述已自动生成">
            <a:extLst>
              <a:ext uri="{FF2B5EF4-FFF2-40B4-BE49-F238E27FC236}">
                <a16:creationId xmlns:a16="http://schemas.microsoft.com/office/drawing/2014/main" id="{6673B990-F100-AE9D-2FE9-D94F0E885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134" y="2397754"/>
            <a:ext cx="2849153" cy="4271107"/>
          </a:xfrm>
          <a:prstGeom prst="rect">
            <a:avLst/>
          </a:prstGeom>
        </p:spPr>
      </p:pic>
      <p:graphicFrame>
        <p:nvGraphicFramePr>
          <p:cNvPr id="10" name="表格 9">
            <a:extLst>
              <a:ext uri="{FF2B5EF4-FFF2-40B4-BE49-F238E27FC236}">
                <a16:creationId xmlns:a16="http://schemas.microsoft.com/office/drawing/2014/main" id="{F4998BB2-598A-AD16-55B2-2D5512E4FF69}"/>
              </a:ext>
            </a:extLst>
          </p:cNvPr>
          <p:cNvGraphicFramePr>
            <a:graphicFrameLocks noGrp="1"/>
          </p:cNvGraphicFramePr>
          <p:nvPr>
            <p:extLst>
              <p:ext uri="{D42A27DB-BD31-4B8C-83A1-F6EECF244321}">
                <p14:modId xmlns:p14="http://schemas.microsoft.com/office/powerpoint/2010/main" val="3444029414"/>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pic>
        <p:nvPicPr>
          <p:cNvPr id="1026" name="Picture 2">
            <a:extLst>
              <a:ext uri="{FF2B5EF4-FFF2-40B4-BE49-F238E27FC236}">
                <a16:creationId xmlns:a16="http://schemas.microsoft.com/office/drawing/2014/main" id="{43A9F654-5582-158A-093C-94B4BCAAD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5655" y="2897896"/>
            <a:ext cx="4995475" cy="3072633"/>
          </a:xfrm>
          <a:prstGeom prst="rect">
            <a:avLst/>
          </a:prstGeom>
          <a:noFill/>
          <a:extLst>
            <a:ext uri="{909E8E84-426E-40DD-AFC4-6F175D3DCCD1}">
              <a14:hiddenFill xmlns:a14="http://schemas.microsoft.com/office/drawing/2010/main">
                <a:solidFill>
                  <a:srgbClr val="FFFFFF"/>
                </a:solidFill>
              </a14:hiddenFill>
            </a:ext>
          </a:extLst>
        </p:spPr>
      </p:pic>
      <p:sp>
        <p:nvSpPr>
          <p:cNvPr id="4" name="思想气泡: 云 3">
            <a:extLst>
              <a:ext uri="{FF2B5EF4-FFF2-40B4-BE49-F238E27FC236}">
                <a16:creationId xmlns:a16="http://schemas.microsoft.com/office/drawing/2014/main" id="{93134783-3918-FC5A-997C-C1784E121A58}"/>
              </a:ext>
            </a:extLst>
          </p:cNvPr>
          <p:cNvSpPr/>
          <p:nvPr/>
        </p:nvSpPr>
        <p:spPr>
          <a:xfrm>
            <a:off x="2559312" y="1769872"/>
            <a:ext cx="6608752" cy="4230785"/>
          </a:xfrm>
          <a:prstGeom prst="cloudCallout">
            <a:avLst>
              <a:gd name="adj1" fmla="val -42137"/>
              <a:gd name="adj2" fmla="val 529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800" b="1" i="1" dirty="0"/>
              <a:t>What is Robustness?</a:t>
            </a:r>
            <a:endParaRPr lang="zh-CN" altLang="en-US" sz="4800" b="1" i="1" dirty="0"/>
          </a:p>
        </p:txBody>
      </p:sp>
    </p:spTree>
    <p:extLst>
      <p:ext uri="{BB962C8B-B14F-4D97-AF65-F5344CB8AC3E}">
        <p14:creationId xmlns:p14="http://schemas.microsoft.com/office/powerpoint/2010/main" val="240684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2"/>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6A3BAAF3-E236-1A26-A9EA-E102D9BAC61D}"/>
                  </a:ext>
                </a:extLst>
              </p:cNvPr>
              <p:cNvSpPr/>
              <p:nvPr/>
            </p:nvSpPr>
            <p:spPr>
              <a:xfrm>
                <a:off x="2387963" y="3313880"/>
                <a:ext cx="3188766" cy="1939274"/>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0" name="矩形: 圆角 9">
                <a:extLst>
                  <a:ext uri="{FF2B5EF4-FFF2-40B4-BE49-F238E27FC236}">
                    <a16:creationId xmlns:a16="http://schemas.microsoft.com/office/drawing/2014/main" id="{6A3BAAF3-E236-1A26-A9EA-E102D9BAC61D}"/>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39555" y="2358800"/>
                <a:ext cx="5382107" cy="523220"/>
              </a:xfrm>
              <a:prstGeom prst="rect">
                <a:avLst/>
              </a:prstGeom>
              <a:noFill/>
            </p:spPr>
            <p:txBody>
              <a:bodyPr wrap="square" rtlCol="0">
                <a:spAutoFit/>
              </a:bodyPr>
              <a:lstStyle/>
              <a:p>
                <a:r>
                  <a:rPr lang="en-US" altLang="zh-CN" sz="2800" dirty="0">
                    <a:latin typeface="+mj-lt"/>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mj-lt"/>
                    <a:cs typeface="Times New Roman" panose="02020603050405020304" pitchFamily="18" charset="0"/>
                  </a:rPr>
                  <a:t> accepts.</a:t>
                </a:r>
                <a:endParaRPr lang="zh-CN" altLang="en-US" sz="2800" dirty="0">
                  <a:latin typeface="+mj-lt"/>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39555" y="2358800"/>
                <a:ext cx="5382107" cy="523220"/>
              </a:xfrm>
              <a:prstGeom prst="rect">
                <a:avLst/>
              </a:prstGeom>
              <a:blipFill>
                <a:blip r:embed="rId6"/>
                <a:stretch>
                  <a:fillRect l="-2378" t="-12791" r="-340"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3D867EF-9FA4-773C-434E-71FABBA41E2E}"/>
                  </a:ext>
                </a:extLst>
              </p:cNvPr>
              <p:cNvSpPr txBox="1"/>
              <p:nvPr/>
            </p:nvSpPr>
            <p:spPr>
              <a:xfrm>
                <a:off x="6425646" y="4527282"/>
                <a:ext cx="5296016" cy="954107"/>
              </a:xfrm>
              <a:prstGeom prst="rect">
                <a:avLst/>
              </a:prstGeom>
              <a:noFill/>
            </p:spPr>
            <p:txBody>
              <a:bodyPr wrap="square" rtlCol="0">
                <a:spAutoFit/>
              </a:bodyPr>
              <a:lstStyle/>
              <a:p>
                <a:r>
                  <a:rPr lang="en-US" altLang="zh-CN" sz="2800" dirty="0">
                    <a:latin typeface="+mj-lt"/>
                    <a:cs typeface="Times New Roman" panose="02020603050405020304" pitchFamily="18" charset="0"/>
                  </a:rPr>
                  <a:t>Assumed behavior of environment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𝐸</m:t>
                    </m:r>
                  </m:oMath>
                </a14:m>
                <a:endParaRPr lang="zh-CN" altLang="en-US" sz="2800" dirty="0">
                  <a:latin typeface="+mj-lt"/>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73D867EF-9FA4-773C-434E-71FABBA41E2E}"/>
                  </a:ext>
                </a:extLst>
              </p:cNvPr>
              <p:cNvSpPr txBox="1">
                <a:spLocks noRot="1" noChangeAspect="1" noMove="1" noResize="1" noEditPoints="1" noAdjustHandles="1" noChangeArrowheads="1" noChangeShapeType="1" noTextEdit="1"/>
              </p:cNvSpPr>
              <p:nvPr/>
            </p:nvSpPr>
            <p:spPr>
              <a:xfrm>
                <a:off x="6425646" y="4527282"/>
                <a:ext cx="5296016" cy="954107"/>
              </a:xfrm>
              <a:prstGeom prst="rect">
                <a:avLst/>
              </a:prstGeom>
              <a:blipFill>
                <a:blip r:embed="rId7"/>
                <a:stretch>
                  <a:fillRect l="-2301" t="-7051" b="-17308"/>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C952B7A5-BE0E-4AA2-90D1-7E2EA37E3B22}"/>
              </a:ext>
            </a:extLst>
          </p:cNvPr>
          <p:cNvCxnSpPr>
            <a:cxnSpLocks/>
            <a:stCxn id="15" idx="3"/>
            <a:endCxn id="21" idx="1"/>
          </p:cNvCxnSpPr>
          <p:nvPr/>
        </p:nvCxnSpPr>
        <p:spPr>
          <a:xfrm>
            <a:off x="5403389" y="4587071"/>
            <a:ext cx="1022257" cy="417265"/>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flipV="1">
            <a:off x="5705554" y="2620410"/>
            <a:ext cx="634001" cy="261610"/>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C4A1BCD-9DA6-18BB-6DE7-39C6A5745A98}"/>
                  </a:ext>
                </a:extLst>
              </p:cNvPr>
              <p:cNvSpPr txBox="1"/>
              <p:nvPr/>
            </p:nvSpPr>
            <p:spPr>
              <a:xfrm>
                <a:off x="6339555" y="3333464"/>
                <a:ext cx="5382107" cy="954107"/>
              </a:xfrm>
              <a:prstGeom prst="rect">
                <a:avLst/>
              </a:prstGeom>
              <a:noFill/>
            </p:spPr>
            <p:txBody>
              <a:bodyPr wrap="square" rtlCol="0">
                <a:spAutoFit/>
              </a:bodyPr>
              <a:lstStyle/>
              <a:p>
                <a:r>
                  <a:rPr lang="en-US" altLang="zh-CN" sz="2800" dirty="0">
                    <a:latin typeface="+mj-lt"/>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mj-lt"/>
                    <a:cs typeface="Times New Roman" panose="02020603050405020304" pitchFamily="18" charset="0"/>
                  </a:rPr>
                  <a:t> accepts and satisfies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𝑃</m:t>
                    </m:r>
                  </m:oMath>
                </a14:m>
                <a:r>
                  <a:rPr lang="en-US" altLang="zh-CN" sz="2800" dirty="0">
                    <a:latin typeface="+mj-lt"/>
                    <a:cs typeface="Times New Roman" panose="02020603050405020304" pitchFamily="18" charset="0"/>
                  </a:rPr>
                  <a:t>.</a:t>
                </a:r>
                <a:endParaRPr lang="zh-CN" altLang="en-US" sz="2800" dirty="0">
                  <a:latin typeface="+mj-lt"/>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DC4A1BCD-9DA6-18BB-6DE7-39C6A5745A98}"/>
                  </a:ext>
                </a:extLst>
              </p:cNvPr>
              <p:cNvSpPr txBox="1">
                <a:spLocks noRot="1" noChangeAspect="1" noMove="1" noResize="1" noEditPoints="1" noAdjustHandles="1" noChangeArrowheads="1" noChangeShapeType="1" noTextEdit="1"/>
              </p:cNvSpPr>
              <p:nvPr/>
            </p:nvSpPr>
            <p:spPr>
              <a:xfrm>
                <a:off x="6339555" y="3333464"/>
                <a:ext cx="5382107" cy="954107"/>
              </a:xfrm>
              <a:prstGeom prst="rect">
                <a:avLst/>
              </a:prstGeom>
              <a:blipFill>
                <a:blip r:embed="rId8"/>
                <a:stretch>
                  <a:fillRect l="-2378" t="-7051" r="-453" b="-17308"/>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C44D0BB0-58F2-06FD-24E4-37EBFB9C6ACE}"/>
              </a:ext>
            </a:extLst>
          </p:cNvPr>
          <p:cNvCxnSpPr>
            <a:cxnSpLocks/>
            <a:stCxn id="10" idx="3"/>
            <a:endCxn id="24" idx="1"/>
          </p:cNvCxnSpPr>
          <p:nvPr/>
        </p:nvCxnSpPr>
        <p:spPr>
          <a:xfrm flipV="1">
            <a:off x="5576729" y="3810518"/>
            <a:ext cx="762826" cy="472999"/>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 name="表格 4">
            <a:extLst>
              <a:ext uri="{FF2B5EF4-FFF2-40B4-BE49-F238E27FC236}">
                <a16:creationId xmlns:a16="http://schemas.microsoft.com/office/drawing/2014/main" id="{CD64BFAC-7A4A-A9C4-89AC-3E256A4C5E32}"/>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4461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2"/>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rgbClr val="FF9999"/>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圆角 13">
                <a:extLst>
                  <a:ext uri="{FF2B5EF4-FFF2-40B4-BE49-F238E27FC236}">
                    <a16:creationId xmlns:a16="http://schemas.microsoft.com/office/drawing/2014/main" id="{C5C63C36-0228-0E4B-84E5-6E0A2FA0F465}"/>
                  </a:ext>
                </a:extLst>
              </p:cNvPr>
              <p:cNvSpPr/>
              <p:nvPr/>
            </p:nvSpPr>
            <p:spPr>
              <a:xfrm>
                <a:off x="2387963" y="3313880"/>
                <a:ext cx="3188766" cy="1939274"/>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4" name="矩形: 圆角 13">
                <a:extLst>
                  <a:ext uri="{FF2B5EF4-FFF2-40B4-BE49-F238E27FC236}">
                    <a16:creationId xmlns:a16="http://schemas.microsoft.com/office/drawing/2014/main" id="{C5C63C36-0228-0E4B-84E5-6E0A2FA0F465}"/>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6F07657-13E3-7D5C-25E4-71BDFA4036F4}"/>
                  </a:ext>
                </a:extLst>
              </p:cNvPr>
              <p:cNvSpPr txBox="1"/>
              <p:nvPr/>
            </p:nvSpPr>
            <p:spPr>
              <a:xfrm>
                <a:off x="6345709" y="1887210"/>
                <a:ext cx="5175447" cy="830997"/>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disabled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zh-CN" altLang="en-US" sz="2400" dirty="0">
                    <a:latin typeface="+mj-lt"/>
                    <a:cs typeface="Times New Roman" panose="02020603050405020304" pitchFamily="18" charset="0"/>
                  </a:rPr>
                  <a:t> </a:t>
                </a:r>
                <a:r>
                  <a:rPr lang="en-US" altLang="zh-CN" sz="2400" dirty="0">
                    <a:latin typeface="+mj-lt"/>
                    <a:cs typeface="Times New Roman" panose="02020603050405020304" pitchFamily="18" charset="0"/>
                  </a:rPr>
                  <a:t>(</a:t>
                </a:r>
                <a:r>
                  <a:rPr lang="en-US" altLang="zh-CN" sz="2400" dirty="0">
                    <a:solidFill>
                      <a:schemeClr val="accent6"/>
                    </a:solidFill>
                    <a:latin typeface="+mj-lt"/>
                    <a:cs typeface="Times New Roman" panose="02020603050405020304" pitchFamily="18" charset="0"/>
                  </a:rPr>
                  <a:t>green</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𝛼</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𝐴</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e>
                    </m:d>
                  </m:oMath>
                </a14:m>
                <a:r>
                  <a:rPr lang="en-US" altLang="zh-CN" sz="2400" dirty="0">
                    <a:latin typeface="+mj-lt"/>
                    <a:cs typeface="Times New Roman" panose="02020603050405020304" pitchFamily="18" charset="0"/>
                  </a:rPr>
                  <a:t>.</a:t>
                </a:r>
                <a:endParaRPr lang="zh-CN" altLang="en-US" sz="2400" dirty="0">
                  <a:latin typeface="+mj-lt"/>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6F07657-13E3-7D5C-25E4-71BDFA4036F4}"/>
                  </a:ext>
                </a:extLst>
              </p:cNvPr>
              <p:cNvSpPr txBox="1">
                <a:spLocks noRot="1" noChangeAspect="1" noMove="1" noResize="1" noEditPoints="1" noAdjustHandles="1" noChangeArrowheads="1" noChangeShapeType="1" noTextEdit="1"/>
              </p:cNvSpPr>
              <p:nvPr/>
            </p:nvSpPr>
            <p:spPr>
              <a:xfrm>
                <a:off x="6345709" y="1887210"/>
                <a:ext cx="5175447" cy="830997"/>
              </a:xfrm>
              <a:prstGeom prst="rect">
                <a:avLst/>
              </a:prstGeom>
              <a:blipFill>
                <a:blip r:embed="rId6"/>
                <a:stretch>
                  <a:fillRect l="-1885" t="-5882" r="-1531" b="-16176"/>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807C7350-C969-5D69-3BC6-C5E42C1C6D03}"/>
              </a:ext>
            </a:extLst>
          </p:cNvPr>
          <p:cNvCxnSpPr>
            <a:cxnSpLocks/>
            <a:endCxn id="16" idx="1"/>
          </p:cNvCxnSpPr>
          <p:nvPr/>
        </p:nvCxnSpPr>
        <p:spPr>
          <a:xfrm flipV="1">
            <a:off x="5011629" y="2302709"/>
            <a:ext cx="1334080" cy="126519"/>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55456EF-DD54-89CE-9D87-E2566E7272DE}"/>
                  </a:ext>
                </a:extLst>
              </p:cNvPr>
              <p:cNvSpPr txBox="1"/>
              <p:nvPr/>
            </p:nvSpPr>
            <p:spPr>
              <a:xfrm>
                <a:off x="6345708" y="3101094"/>
                <a:ext cx="4847809" cy="1256370"/>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accepted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mj-lt"/>
                    <a:cs typeface="Times New Roman" panose="02020603050405020304" pitchFamily="18" charset="0"/>
                  </a:rPr>
                  <a:t> but violating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en-US" altLang="zh-CN" sz="2400" dirty="0">
                    <a:latin typeface="+mj-lt"/>
                    <a:cs typeface="Times New Roman" panose="02020603050405020304" pitchFamily="18" charset="0"/>
                  </a:rPr>
                  <a:t> (</a:t>
                </a:r>
                <a:r>
                  <a:rPr lang="en-US" altLang="zh-CN" sz="2400" dirty="0">
                    <a:solidFill>
                      <a:srgbClr val="FF7C80"/>
                    </a:solidFill>
                    <a:latin typeface="+mj-lt"/>
                    <a:cs typeface="Times New Roman" panose="02020603050405020304" pitchFamily="18" charset="0"/>
                  </a:rPr>
                  <a:t>red</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𝑠𝑎𝑓𝑒</m:t>
                            </m:r>
                          </m:sub>
                        </m:sSub>
                      </m:e>
                    </m:d>
                  </m:oMath>
                </a14:m>
                <a:r>
                  <a:rPr lang="en-US" altLang="zh-CN" sz="2400" dirty="0">
                    <a:latin typeface="+mj-lt"/>
                    <a:cs typeface="Times New Roman" panose="02020603050405020304" pitchFamily="18" charset="0"/>
                  </a:rPr>
                  <a:t>.</a:t>
                </a:r>
                <a:endParaRPr lang="zh-CN" altLang="en-US" sz="2400" dirty="0">
                  <a:latin typeface="+mj-lt"/>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55456EF-DD54-89CE-9D87-E2566E7272DE}"/>
                  </a:ext>
                </a:extLst>
              </p:cNvPr>
              <p:cNvSpPr txBox="1">
                <a:spLocks noRot="1" noChangeAspect="1" noMove="1" noResize="1" noEditPoints="1" noAdjustHandles="1" noChangeArrowheads="1" noChangeShapeType="1" noTextEdit="1"/>
              </p:cNvSpPr>
              <p:nvPr/>
            </p:nvSpPr>
            <p:spPr>
              <a:xfrm>
                <a:off x="6345708" y="3101094"/>
                <a:ext cx="4847809" cy="1256370"/>
              </a:xfrm>
              <a:prstGeom prst="rect">
                <a:avLst/>
              </a:prstGeom>
              <a:blipFill>
                <a:blip r:embed="rId7"/>
                <a:stretch>
                  <a:fillRect l="-2013" t="-3883" r="-1635" b="-7282"/>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BAB77BC9-F63C-4927-6B49-BF14B7C7109D}"/>
              </a:ext>
            </a:extLst>
          </p:cNvPr>
          <p:cNvCxnSpPr>
            <a:cxnSpLocks/>
            <a:endCxn id="18" idx="1"/>
          </p:cNvCxnSpPr>
          <p:nvPr/>
        </p:nvCxnSpPr>
        <p:spPr>
          <a:xfrm>
            <a:off x="5398777" y="3175646"/>
            <a:ext cx="946931" cy="553633"/>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50362" y="4674797"/>
                <a:ext cx="5170794" cy="1256370"/>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under which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mj-lt"/>
                    <a:cs typeface="Times New Roman" panose="02020603050405020304" pitchFamily="18" charset="0"/>
                  </a:rPr>
                  <a:t> satisfies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zh-CN" altLang="en-US" sz="2400" dirty="0">
                    <a:latin typeface="+mj-lt"/>
                    <a:cs typeface="Times New Roman" panose="02020603050405020304" pitchFamily="18" charset="0"/>
                  </a:rPr>
                  <a:t> </a:t>
                </a:r>
                <a:r>
                  <a:rPr lang="en-US" altLang="zh-CN" sz="2400" dirty="0">
                    <a:latin typeface="+mj-lt"/>
                    <a:cs typeface="Times New Roman" panose="02020603050405020304" pitchFamily="18" charset="0"/>
                  </a:rPr>
                  <a:t>(</a:t>
                </a:r>
                <a:r>
                  <a:rPr lang="en-US" altLang="zh-CN" sz="2400" dirty="0">
                    <a:solidFill>
                      <a:srgbClr val="70AD47"/>
                    </a:solidFill>
                    <a:latin typeface="+mj-lt"/>
                    <a:cs typeface="Times New Roman" panose="02020603050405020304" pitchFamily="18" charset="0"/>
                  </a:rPr>
                  <a:t>green</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𝑠𝑎𝑓𝑒</m:t>
                            </m:r>
                          </m:sub>
                        </m:sSub>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𝐸</m:t>
                        </m:r>
                      </m:e>
                    </m:d>
                  </m:oMath>
                </a14:m>
                <a:endParaRPr lang="zh-CN" altLang="en-US" sz="2400" dirty="0">
                  <a:latin typeface="+mj-lt"/>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50362" y="4674797"/>
                <a:ext cx="5170794" cy="1256370"/>
              </a:xfrm>
              <a:prstGeom prst="rect">
                <a:avLst/>
              </a:prstGeom>
              <a:blipFill>
                <a:blip r:embed="rId8"/>
                <a:stretch>
                  <a:fillRect l="-1887" t="-3883"/>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a:off x="5398777" y="3833926"/>
            <a:ext cx="951585" cy="1469056"/>
          </a:xfrm>
          <a:prstGeom prst="line">
            <a:avLst/>
          </a:prstGeom>
          <a:ln w="1905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矩形: 圆角 8">
            <a:extLst>
              <a:ext uri="{FF2B5EF4-FFF2-40B4-BE49-F238E27FC236}">
                <a16:creationId xmlns:a16="http://schemas.microsoft.com/office/drawing/2014/main" id="{9AC79427-7DC6-1A48-E26C-6C0D146F4378}"/>
              </a:ext>
            </a:extLst>
          </p:cNvPr>
          <p:cNvSpPr/>
          <p:nvPr/>
        </p:nvSpPr>
        <p:spPr>
          <a:xfrm>
            <a:off x="6297054" y="1860850"/>
            <a:ext cx="5224102" cy="888968"/>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A878678-56C7-AABD-F533-E5D66A1354D8}"/>
              </a:ext>
            </a:extLst>
          </p:cNvPr>
          <p:cNvSpPr/>
          <p:nvPr/>
        </p:nvSpPr>
        <p:spPr>
          <a:xfrm>
            <a:off x="6297054" y="4673042"/>
            <a:ext cx="4770339" cy="1256369"/>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A59A71B3-7E3F-B5C7-99D7-CC05562DBEC4}"/>
              </a:ext>
            </a:extLst>
          </p:cNvPr>
          <p:cNvGraphicFramePr>
            <a:graphicFrameLocks noGrp="1"/>
          </p:cNvGraphicFramePr>
          <p:nvPr>
            <p:extLst>
              <p:ext uri="{D42A27DB-BD31-4B8C-83A1-F6EECF244321}">
                <p14:modId xmlns:p14="http://schemas.microsoft.com/office/powerpoint/2010/main" val="707514986"/>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B93795-6AA8-15E0-BDB6-D769784F8D3A}"/>
                  </a:ext>
                </a:extLst>
              </p:cNvPr>
              <p:cNvSpPr txBox="1"/>
              <p:nvPr/>
            </p:nvSpPr>
            <p:spPr>
              <a:xfrm>
                <a:off x="670844" y="5972502"/>
                <a:ext cx="5376966" cy="523220"/>
              </a:xfrm>
              <a:prstGeom prst="rect">
                <a:avLst/>
              </a:prstGeom>
              <a:noFill/>
            </p:spPr>
            <p:txBody>
              <a:bodyPr wrap="square" rtlCol="0">
                <a:spAutoFit/>
              </a:bodyPr>
              <a:lstStyle/>
              <a:p>
                <a:r>
                  <a:rPr lang="en-US" altLang="zh-CN" sz="2800" b="1" dirty="0">
                    <a:solidFill>
                      <a:sysClr val="windowText" lastClr="000000"/>
                    </a:solidFill>
                  </a:rPr>
                  <a:t>Robustness </a:t>
                </a:r>
                <a14:m>
                  <m:oMath xmlns:m="http://schemas.openxmlformats.org/officeDocument/2006/math">
                    <m:r>
                      <a:rPr lang="en-US" altLang="zh-CN" sz="2800" b="1" i="0" smtClean="0">
                        <a:solidFill>
                          <a:sysClr val="windowText" lastClr="000000"/>
                        </a:solidFill>
                        <a:latin typeface="Cambria Math" panose="02040503050406030204" pitchFamily="18" charset="0"/>
                      </a:rPr>
                      <m:t>𝚫</m:t>
                    </m:r>
                  </m:oMath>
                </a14:m>
                <a:r>
                  <a:rPr lang="en-US" altLang="zh-CN" sz="2800" b="1" dirty="0">
                    <a:solidFill>
                      <a:sysClr val="windowText" lastClr="000000"/>
                    </a:solidFill>
                  </a:rPr>
                  <a:t>: </a:t>
                </a:r>
                <a:r>
                  <a:rPr lang="en-US" altLang="zh-CN" sz="2800" b="1" dirty="0">
                    <a:solidFill>
                      <a:srgbClr val="92D050"/>
                    </a:solidFill>
                  </a:rPr>
                  <a:t>green</a:t>
                </a:r>
                <a:r>
                  <a:rPr lang="en-US" altLang="zh-CN" sz="2800" b="1" dirty="0">
                    <a:solidFill>
                      <a:sysClr val="windowText" lastClr="000000"/>
                    </a:solidFill>
                  </a:rPr>
                  <a:t> areas.</a:t>
                </a:r>
                <a:endParaRPr lang="zh-CN" altLang="en-US" sz="2800" b="1" dirty="0">
                  <a:solidFill>
                    <a:sysClr val="windowText" lastClr="000000"/>
                  </a:solidFill>
                </a:endParaRPr>
              </a:p>
            </p:txBody>
          </p:sp>
        </mc:Choice>
        <mc:Fallback xmlns="">
          <p:sp>
            <p:nvSpPr>
              <p:cNvPr id="30" name="文本框 29">
                <a:extLst>
                  <a:ext uri="{FF2B5EF4-FFF2-40B4-BE49-F238E27FC236}">
                    <a16:creationId xmlns:a16="http://schemas.microsoft.com/office/drawing/2014/main" id="{C8B93795-6AA8-15E0-BDB6-D769784F8D3A}"/>
                  </a:ext>
                </a:extLst>
              </p:cNvPr>
              <p:cNvSpPr txBox="1">
                <a:spLocks noRot="1" noChangeAspect="1" noMove="1" noResize="1" noEditPoints="1" noAdjustHandles="1" noChangeArrowheads="1" noChangeShapeType="1" noTextEdit="1"/>
              </p:cNvSpPr>
              <p:nvPr/>
            </p:nvSpPr>
            <p:spPr>
              <a:xfrm>
                <a:off x="670844" y="5972502"/>
                <a:ext cx="5376966" cy="523220"/>
              </a:xfrm>
              <a:prstGeom prst="rect">
                <a:avLst/>
              </a:prstGeom>
              <a:blipFill>
                <a:blip r:embed="rId9"/>
                <a:stretch>
                  <a:fillRect l="-2268"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9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9" grpId="0" animBg="1"/>
      <p:bldP spid="10" grpId="0" animBg="1"/>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8EB44-643F-3359-EA2B-60B14CD06BFC}"/>
              </a:ext>
            </a:extLst>
          </p:cNvPr>
          <p:cNvSpPr>
            <a:spLocks noGrp="1"/>
          </p:cNvSpPr>
          <p:nvPr>
            <p:ph type="title"/>
          </p:nvPr>
        </p:nvSpPr>
        <p:spPr/>
        <p:txBody>
          <a:bodyPr/>
          <a:lstStyle/>
          <a:p>
            <a:r>
              <a:rPr lang="en-US" altLang="zh-CN" dirty="0"/>
              <a:t>Robustness and Weakest Assumption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D0FD0C-C321-48AF-DA02-DB6ACEE78F92}"/>
                  </a:ext>
                </a:extLst>
              </p:cNvPr>
              <p:cNvSpPr>
                <a:spLocks noGrp="1"/>
              </p:cNvSpPr>
              <p:nvPr>
                <p:ph idx="1"/>
              </p:nvPr>
            </p:nvSpPr>
            <p:spPr>
              <a:xfrm>
                <a:off x="5809593" y="1825625"/>
                <a:ext cx="6093373" cy="4351338"/>
              </a:xfrm>
            </p:spPr>
            <p:txBody>
              <a:bodyPr>
                <a:normAutofit/>
              </a:bodyPr>
              <a:lstStyle/>
              <a:p>
                <a:r>
                  <a:rPr lang="en-US" altLang="zh-CN" sz="2400" dirty="0"/>
                  <a:t>Weakest assumption </a:t>
                </a:r>
                <a14:m>
                  <m:oMath xmlns:m="http://schemas.openxmlformats.org/officeDocument/2006/math">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oMath>
                </a14:m>
                <a:r>
                  <a:rPr lang="zh-CN" altLang="en-US" sz="2400" dirty="0"/>
                  <a:t> </a:t>
                </a:r>
                <a:r>
                  <a:rPr lang="en-US" altLang="zh-CN" sz="2400" dirty="0"/>
                  <a:t>is an LTS such that</a:t>
                </a: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𝐸</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𝑀</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a:lnSpc>
                    <a:spcPct val="150000"/>
                  </a:lnSpc>
                </a:pPr>
                <a:r>
                  <a:rPr lang="en-US" altLang="zh-CN" sz="2400" dirty="0"/>
                  <a:t>I.e., </a:t>
                </a:r>
                <a14:m>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𝑊</m:t>
                        </m:r>
                      </m:e>
                    </m:d>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e>
                      </m:d>
                    </m:oMath>
                  </m:oMathPara>
                </a14:m>
                <a:endParaRPr lang="en-US" altLang="zh-CN" sz="2400" dirty="0"/>
              </a:p>
              <a:p>
                <a:pPr>
                  <a:lnSpc>
                    <a:spcPct val="150000"/>
                  </a:lnSpc>
                </a:pPr>
                <a:r>
                  <a:rPr lang="en-US" altLang="zh-CN" sz="2400" dirty="0"/>
                  <a:t>Hence, robustness </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𝑊</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8BD0FD0C-C321-48AF-DA02-DB6ACEE78F92}"/>
                  </a:ext>
                </a:extLst>
              </p:cNvPr>
              <p:cNvSpPr>
                <a:spLocks noGrp="1" noRot="1" noChangeAspect="1" noMove="1" noResize="1" noEditPoints="1" noAdjustHandles="1" noChangeArrowheads="1" noChangeShapeType="1" noTextEdit="1"/>
              </p:cNvSpPr>
              <p:nvPr>
                <p:ph idx="1"/>
              </p:nvPr>
            </p:nvSpPr>
            <p:spPr>
              <a:xfrm>
                <a:off x="5809593" y="1825625"/>
                <a:ext cx="6093373" cy="4351338"/>
              </a:xfrm>
              <a:blipFill>
                <a:blip r:embed="rId3"/>
                <a:stretch>
                  <a:fillRect l="-1500" t="-196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F83588A-2412-7E90-4A13-7FEAC28A9E5F}"/>
              </a:ext>
            </a:extLst>
          </p:cNvPr>
          <p:cNvSpPr>
            <a:spLocks noGrp="1"/>
          </p:cNvSpPr>
          <p:nvPr>
            <p:ph type="sldNum" sz="quarter" idx="12"/>
          </p:nvPr>
        </p:nvSpPr>
        <p:spPr/>
        <p:txBody>
          <a:bodyPr/>
          <a:lstStyle/>
          <a:p>
            <a:fld id="{74A724E5-CF81-458D-9F9A-C575B439CC43}" type="slidenum">
              <a:rPr lang="zh-CN" altLang="en-US" smtClean="0"/>
              <a:t>22</a:t>
            </a:fld>
            <a:endParaRPr lang="zh-CN" altLang="en-US" dirty="0"/>
          </a:p>
        </p:txBody>
      </p:sp>
      <p:graphicFrame>
        <p:nvGraphicFramePr>
          <p:cNvPr id="6" name="表格 5">
            <a:extLst>
              <a:ext uri="{FF2B5EF4-FFF2-40B4-BE49-F238E27FC236}">
                <a16:creationId xmlns:a16="http://schemas.microsoft.com/office/drawing/2014/main" id="{E556D2CC-3636-1140-C349-FE3CBB9B415D}"/>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9B495897-DD13-9077-F2BA-9FBBC126B280}"/>
                  </a:ext>
                </a:extLst>
              </p:cNvPr>
              <p:cNvSpPr/>
              <p:nvPr/>
            </p:nvSpPr>
            <p:spPr>
              <a:xfrm>
                <a:off x="670844" y="2500798"/>
                <a:ext cx="4784025" cy="3001120"/>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7" name="矩形: 圆角 6">
                <a:extLst>
                  <a:ext uri="{FF2B5EF4-FFF2-40B4-BE49-F238E27FC236}">
                    <a16:creationId xmlns:a16="http://schemas.microsoft.com/office/drawing/2014/main" id="{9B495897-DD13-9077-F2BA-9FBBC126B280}"/>
                  </a:ext>
                </a:extLst>
              </p:cNvPr>
              <p:cNvSpPr>
                <a:spLocks noRot="1" noChangeAspect="1" noMove="1" noResize="1" noEditPoints="1" noAdjustHandles="1" noChangeArrowheads="1" noChangeShapeType="1" noTextEdit="1"/>
              </p:cNvSpPr>
              <p:nvPr/>
            </p:nvSpPr>
            <p:spPr>
              <a:xfrm>
                <a:off x="670844" y="2500798"/>
                <a:ext cx="4784025" cy="3001120"/>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D55406B9-C8A6-5FA6-9483-E8FF55A46F17}"/>
                  </a:ext>
                </a:extLst>
              </p:cNvPr>
              <p:cNvSpPr/>
              <p:nvPr/>
            </p:nvSpPr>
            <p:spPr>
              <a:xfrm>
                <a:off x="1490649" y="2928118"/>
                <a:ext cx="3800571" cy="2458701"/>
              </a:xfrm>
              <a:prstGeom prst="roundRect">
                <a:avLst/>
              </a:prstGeom>
              <a:solidFill>
                <a:srgbClr val="FF9999"/>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8" name="矩形: 圆角 7">
                <a:extLst>
                  <a:ext uri="{FF2B5EF4-FFF2-40B4-BE49-F238E27FC236}">
                    <a16:creationId xmlns:a16="http://schemas.microsoft.com/office/drawing/2014/main" id="{D55406B9-C8A6-5FA6-9483-E8FF55A46F17}"/>
                  </a:ext>
                </a:extLst>
              </p:cNvPr>
              <p:cNvSpPr>
                <a:spLocks noRot="1" noChangeAspect="1" noMove="1" noResize="1" noEditPoints="1" noAdjustHandles="1" noChangeArrowheads="1" noChangeShapeType="1" noTextEdit="1"/>
              </p:cNvSpPr>
              <p:nvPr/>
            </p:nvSpPr>
            <p:spPr>
              <a:xfrm>
                <a:off x="1490649" y="2928118"/>
                <a:ext cx="3800571" cy="2458701"/>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0A893C07-794C-0A6D-A765-9E61C8379540}"/>
                  </a:ext>
                </a:extLst>
              </p:cNvPr>
              <p:cNvSpPr/>
              <p:nvPr/>
            </p:nvSpPr>
            <p:spPr>
              <a:xfrm>
                <a:off x="2167243" y="3490380"/>
                <a:ext cx="2898544" cy="1762773"/>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9" name="矩形: 圆角 8">
                <a:extLst>
                  <a:ext uri="{FF2B5EF4-FFF2-40B4-BE49-F238E27FC236}">
                    <a16:creationId xmlns:a16="http://schemas.microsoft.com/office/drawing/2014/main" id="{0A893C07-794C-0A6D-A765-9E61C8379540}"/>
                  </a:ext>
                </a:extLst>
              </p:cNvPr>
              <p:cNvSpPr>
                <a:spLocks noRot="1" noChangeAspect="1" noMove="1" noResize="1" noEditPoints="1" noAdjustHandles="1" noChangeArrowheads="1" noChangeShapeType="1" noTextEdit="1"/>
              </p:cNvSpPr>
              <p:nvPr/>
            </p:nvSpPr>
            <p:spPr>
              <a:xfrm>
                <a:off x="2167243" y="3490380"/>
                <a:ext cx="2898544" cy="1762773"/>
              </a:xfrm>
              <a:prstGeom prst="roundRect">
                <a:avLst/>
              </a:prstGeom>
              <a:blipFill>
                <a:blip r:embed="rId6"/>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5C1534B6-96D1-7071-8EAA-3A4BFAD44946}"/>
                  </a:ext>
                </a:extLst>
              </p:cNvPr>
              <p:cNvSpPr/>
              <p:nvPr/>
            </p:nvSpPr>
            <p:spPr>
              <a:xfrm>
                <a:off x="3025987" y="4134982"/>
                <a:ext cx="1795595" cy="1004782"/>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0" name="矩形: 圆角 9">
                <a:extLst>
                  <a:ext uri="{FF2B5EF4-FFF2-40B4-BE49-F238E27FC236}">
                    <a16:creationId xmlns:a16="http://schemas.microsoft.com/office/drawing/2014/main" id="{5C1534B6-96D1-7071-8EAA-3A4BFAD44946}"/>
                  </a:ext>
                </a:extLst>
              </p:cNvPr>
              <p:cNvSpPr>
                <a:spLocks noRot="1" noChangeAspect="1" noMove="1" noResize="1" noEditPoints="1" noAdjustHandles="1" noChangeArrowheads="1" noChangeShapeType="1" noTextEdit="1"/>
              </p:cNvSpPr>
              <p:nvPr/>
            </p:nvSpPr>
            <p:spPr>
              <a:xfrm>
                <a:off x="3025987" y="4134982"/>
                <a:ext cx="1795595" cy="1004782"/>
              </a:xfrm>
              <a:prstGeom prst="roundRect">
                <a:avLst/>
              </a:prstGeom>
              <a:blipFill>
                <a:blip r:embed="rId7"/>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B9E1E264-CC18-2EF4-6845-0ABBE61ADE64}"/>
              </a:ext>
            </a:extLst>
          </p:cNvPr>
          <p:cNvCxnSpPr>
            <a:cxnSpLocks/>
            <a:stCxn id="9" idx="3"/>
          </p:cNvCxnSpPr>
          <p:nvPr/>
        </p:nvCxnSpPr>
        <p:spPr>
          <a:xfrm>
            <a:off x="5065787" y="4371767"/>
            <a:ext cx="1744916" cy="0"/>
          </a:xfrm>
          <a:prstGeom prst="straightConnector1">
            <a:avLst/>
          </a:prstGeom>
          <a:ln w="19050">
            <a:prstDash val="dash"/>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3" name="弧形 12">
            <a:extLst>
              <a:ext uri="{FF2B5EF4-FFF2-40B4-BE49-F238E27FC236}">
                <a16:creationId xmlns:a16="http://schemas.microsoft.com/office/drawing/2014/main" id="{ED511AC3-7A32-1DAF-6701-F11D503DF151}"/>
              </a:ext>
            </a:extLst>
          </p:cNvPr>
          <p:cNvSpPr/>
          <p:nvPr/>
        </p:nvSpPr>
        <p:spPr>
          <a:xfrm>
            <a:off x="749934" y="3004329"/>
            <a:ext cx="9306910" cy="3001120"/>
          </a:xfrm>
          <a:prstGeom prst="arc">
            <a:avLst>
              <a:gd name="adj1" fmla="val 15929189"/>
              <a:gd name="adj2" fmla="val 21220867"/>
            </a:avLst>
          </a:prstGeom>
          <a:ln w="19050">
            <a:solidFill>
              <a:schemeClr val="tx1"/>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562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CB13C-17C9-F5DD-D548-EAAFCEC80E2E}"/>
              </a:ext>
            </a:extLst>
          </p:cNvPr>
          <p:cNvSpPr>
            <a:spLocks noGrp="1"/>
          </p:cNvSpPr>
          <p:nvPr>
            <p:ph type="title"/>
          </p:nvPr>
        </p:nvSpPr>
        <p:spPr/>
        <p:txBody>
          <a:bodyPr/>
          <a:lstStyle/>
          <a:p>
            <a:r>
              <a:rPr lang="en-US" altLang="zh-CN" dirty="0"/>
              <a:t>Robustness Representation and Explanation</a:t>
            </a:r>
            <a:endParaRPr lang="zh-CN" altLang="en-US" dirty="0"/>
          </a:p>
        </p:txBody>
      </p:sp>
      <p:sp>
        <p:nvSpPr>
          <p:cNvPr id="4" name="灯片编号占位符 3">
            <a:extLst>
              <a:ext uri="{FF2B5EF4-FFF2-40B4-BE49-F238E27FC236}">
                <a16:creationId xmlns:a16="http://schemas.microsoft.com/office/drawing/2014/main" id="{FBD02CC2-AF0F-074E-38AF-9041598B2E87}"/>
              </a:ext>
            </a:extLst>
          </p:cNvPr>
          <p:cNvSpPr>
            <a:spLocks noGrp="1"/>
          </p:cNvSpPr>
          <p:nvPr>
            <p:ph type="sldNum" sz="quarter" idx="12"/>
          </p:nvPr>
        </p:nvSpPr>
        <p:spPr/>
        <p:txBody>
          <a:bodyPr/>
          <a:lstStyle/>
          <a:p>
            <a:fld id="{74A724E5-CF81-458D-9F9A-C575B439CC43}"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DD35DAA-4E8C-72FD-87DE-F31C0FA78E50}"/>
                  </a:ext>
                </a:extLst>
              </p:cNvPr>
              <p:cNvSpPr/>
              <p:nvPr/>
            </p:nvSpPr>
            <p:spPr>
              <a:xfrm>
                <a:off x="838200" y="1788114"/>
                <a:ext cx="8331200" cy="11139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0" dirty="0"/>
                  <a:t>Robustness </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qArr>
                      </m:e>
                    </m:d>
                  </m:oMath>
                </a14:m>
                <a:endParaRPr lang="zh-CN" altLang="en-US" sz="2400" dirty="0"/>
              </a:p>
            </p:txBody>
          </p:sp>
        </mc:Choice>
        <mc:Fallback xmlns="">
          <p:sp>
            <p:nvSpPr>
              <p:cNvPr id="5" name="椭圆 4">
                <a:extLst>
                  <a:ext uri="{FF2B5EF4-FFF2-40B4-BE49-F238E27FC236}">
                    <a16:creationId xmlns:a16="http://schemas.microsoft.com/office/drawing/2014/main" id="{1DD35DAA-4E8C-72FD-87DE-F31C0FA78E50}"/>
                  </a:ext>
                </a:extLst>
              </p:cNvPr>
              <p:cNvSpPr>
                <a:spLocks noRot="1" noChangeAspect="1" noMove="1" noResize="1" noEditPoints="1" noAdjustHandles="1" noChangeArrowheads="1" noChangeShapeType="1" noTextEdit="1"/>
              </p:cNvSpPr>
              <p:nvPr/>
            </p:nvSpPr>
            <p:spPr>
              <a:xfrm>
                <a:off x="838200" y="1788114"/>
                <a:ext cx="8331200" cy="1113972"/>
              </a:xfrm>
              <a:prstGeom prst="ellipse">
                <a:avLst/>
              </a:prstGeom>
              <a:blipFill>
                <a:blip r:embed="rId3"/>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9EE13B7-F9F8-6249-4B83-9B568EB167FD}"/>
              </a:ext>
            </a:extLst>
          </p:cNvPr>
          <p:cNvGrpSpPr/>
          <p:nvPr/>
        </p:nvGrpSpPr>
        <p:grpSpPr>
          <a:xfrm>
            <a:off x="845457" y="3673271"/>
            <a:ext cx="8331200" cy="1229857"/>
            <a:chOff x="2039257" y="3233058"/>
            <a:chExt cx="8331200" cy="1426029"/>
          </a:xfrm>
        </p:grpSpPr>
        <p:sp>
          <p:nvSpPr>
            <p:cNvPr id="6" name="椭圆 5">
              <a:extLst>
                <a:ext uri="{FF2B5EF4-FFF2-40B4-BE49-F238E27FC236}">
                  <a16:creationId xmlns:a16="http://schemas.microsoft.com/office/drawing/2014/main" id="{EB49182C-B795-5DA1-558C-3E870D7103E2}"/>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9F11220-CB75-3DD6-631E-4353B7D0FD5E}"/>
                    </a:ext>
                  </a:extLst>
                </p:cNvPr>
                <p:cNvSpPr txBox="1"/>
                <p:nvPr/>
              </p:nvSpPr>
              <p:spPr>
                <a:xfrm>
                  <a:off x="2206171" y="3505103"/>
                  <a:ext cx="2989943" cy="646331"/>
                </a:xfrm>
                <a:prstGeom prst="rect">
                  <a:avLst/>
                </a:prstGeom>
                <a:noFill/>
              </p:spPr>
              <p:txBody>
                <a:bodyPr wrap="square" rtlCol="0">
                  <a:spAutoFit/>
                </a:bodyPr>
                <a:lstStyle/>
                <a:p>
                  <a:pPr algn="ctr"/>
                  <a:r>
                    <a:rPr lang="en-US" altLang="zh-CN" sz="1800" i="1" dirty="0"/>
                    <a:t>Class </a:t>
                  </a:r>
                  <a14:m>
                    <m:oMath xmlns:m="http://schemas.openxmlformats.org/officeDocument/2006/math">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e>
                      </m:d>
                    </m:oMath>
                  </a14:m>
                  <a:r>
                    <a:rPr lang="en-US" altLang="zh-CN" sz="1800" b="0" i="1" dirty="0">
                      <a:latin typeface="Cambria Math" panose="02040503050406030204" pitchFamily="18" charset="0"/>
                    </a:rPr>
                    <a:t>:</a:t>
                  </a:r>
                </a:p>
                <a:p>
                  <a:pPr algn="ct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b="0" i="1" smtClean="0">
                                    <a:latin typeface="Cambria Math" panose="02040503050406030204" pitchFamily="18" charset="0"/>
                                  </a:rPr>
                                  <m:t>,</m:t>
                                </m:r>
                                <m:r>
                                  <a:rPr lang="en-US" altLang="zh-CN" sz="1800" i="1">
                                    <a:latin typeface="Cambria Math" panose="02040503050406030204" pitchFamily="18" charset="0"/>
                                  </a:rPr>
                                  <m:t>…</m:t>
                                </m:r>
                              </m:e>
                            </m:d>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i="1">
                                    <a:latin typeface="Cambria Math" panose="02040503050406030204" pitchFamily="18" charset="0"/>
                                  </a:rPr>
                                  <m:t>,</m:t>
                                </m:r>
                                <m:r>
                                  <a:rPr lang="en-US" altLang="zh-CN" sz="1800" i="1">
                                    <a:latin typeface="Cambria Math" panose="02040503050406030204" pitchFamily="18" charset="0"/>
                                  </a:rPr>
                                  <m:t>𝑋</m:t>
                                </m:r>
                                <m:r>
                                  <a:rPr lang="en-US" altLang="zh-CN" sz="1800" i="1">
                                    <a:latin typeface="Cambria Math" panose="02040503050406030204" pitchFamily="18" charset="0"/>
                                  </a:rPr>
                                  <m:t>,…</m:t>
                                </m:r>
                              </m:e>
                            </m:d>
                          </m:e>
                        </m:d>
                      </m:oMath>
                    </m:oMathPara>
                  </a14:m>
                  <a:endParaRPr lang="zh-CN" altLang="en-US" dirty="0"/>
                </a:p>
              </p:txBody>
            </p:sp>
          </mc:Choice>
          <mc:Fallback xmlns="">
            <p:sp>
              <p:nvSpPr>
                <p:cNvPr id="8" name="文本框 7">
                  <a:extLst>
                    <a:ext uri="{FF2B5EF4-FFF2-40B4-BE49-F238E27FC236}">
                      <a16:creationId xmlns:a16="http://schemas.microsoft.com/office/drawing/2014/main" id="{B9F11220-CB75-3DD6-631E-4353B7D0FD5E}"/>
                    </a:ext>
                  </a:extLst>
                </p:cNvPr>
                <p:cNvSpPr txBox="1">
                  <a:spLocks noRot="1" noChangeAspect="1" noMove="1" noResize="1" noEditPoints="1" noAdjustHandles="1" noChangeArrowheads="1" noChangeShapeType="1" noTextEdit="1"/>
                </p:cNvSpPr>
                <p:nvPr/>
              </p:nvSpPr>
              <p:spPr>
                <a:xfrm>
                  <a:off x="2206171" y="3505103"/>
                  <a:ext cx="2989943" cy="646331"/>
                </a:xfrm>
                <a:prstGeom prst="rect">
                  <a:avLst/>
                </a:prstGeom>
                <a:blipFill>
                  <a:blip r:embed="rId4"/>
                  <a:stretch>
                    <a:fillRect t="-6593" b="-12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06A8E5-E157-96D4-066A-3DFF828D261F}"/>
                    </a:ext>
                  </a:extLst>
                </p:cNvPr>
                <p:cNvSpPr txBox="1"/>
                <p:nvPr/>
              </p:nvSpPr>
              <p:spPr>
                <a:xfrm>
                  <a:off x="5123543" y="3505103"/>
                  <a:ext cx="2989943" cy="646331"/>
                </a:xfrm>
                <a:prstGeom prst="rect">
                  <a:avLst/>
                </a:prstGeom>
                <a:noFill/>
              </p:spPr>
              <p:txBody>
                <a:bodyPr wrap="square" rtlCol="0">
                  <a:spAutoFit/>
                </a:bodyPr>
                <a:lstStyle/>
                <a:p>
                  <a:pPr marL="228600" algn="ctr"/>
                  <a:r>
                    <a:rPr lang="en-US" altLang="zh-CN" i="1" dirty="0"/>
                    <a:t>Class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228600"/>
                  <a14:m>
                    <m:oMathPara xmlns:m="http://schemas.openxmlformats.org/officeDocument/2006/math">
                      <m:oMathParaPr>
                        <m:jc m:val="centerGroup"/>
                      </m:oMathParaPr>
                      <m:oMath xmlns:m="http://schemas.openxmlformats.org/officeDocument/2006/math">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𝐸</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e>
                            </m:d>
                            <m:r>
                              <a:rPr lang="en-US" altLang="zh-CN" i="1" dirty="0">
                                <a:latin typeface="Cambria Math" panose="02040503050406030204" pitchFamily="18" charset="0"/>
                              </a:rPr>
                              <m:t>,⟨</m:t>
                            </m:r>
                            <m:r>
                              <a:rPr lang="en-US" altLang="zh-CN" i="1" dirty="0">
                                <a:latin typeface="Cambria Math" panose="02040503050406030204" pitchFamily="18" charset="0"/>
                              </a:rPr>
                              <m:t>𝐸</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m:t>
                            </m:r>
                          </m:e>
                        </m:d>
                      </m:oMath>
                    </m:oMathPara>
                  </a14:m>
                  <a:endParaRPr lang="en-US" altLang="zh-CN" i="1" dirty="0"/>
                </a:p>
              </p:txBody>
            </p:sp>
          </mc:Choice>
          <mc:Fallback xmlns="">
            <p:sp>
              <p:nvSpPr>
                <p:cNvPr id="9" name="文本框 8">
                  <a:extLst>
                    <a:ext uri="{FF2B5EF4-FFF2-40B4-BE49-F238E27FC236}">
                      <a16:creationId xmlns:a16="http://schemas.microsoft.com/office/drawing/2014/main" id="{4206A8E5-E157-96D4-066A-3DFF828D261F}"/>
                    </a:ext>
                  </a:extLst>
                </p:cNvPr>
                <p:cNvSpPr txBox="1">
                  <a:spLocks noRot="1" noChangeAspect="1" noMove="1" noResize="1" noEditPoints="1" noAdjustHandles="1" noChangeArrowheads="1" noChangeShapeType="1" noTextEdit="1"/>
                </p:cNvSpPr>
                <p:nvPr/>
              </p:nvSpPr>
              <p:spPr>
                <a:xfrm>
                  <a:off x="5123543" y="3505103"/>
                  <a:ext cx="2989943" cy="646331"/>
                </a:xfrm>
                <a:prstGeom prst="rect">
                  <a:avLst/>
                </a:prstGeom>
                <a:blipFill>
                  <a:blip r:embed="rId5"/>
                  <a:stretch>
                    <a:fillRect t="-6593" b="-26374"/>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C634D6F3-E026-D7BB-4A86-4ED50149B99D}"/>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D8DD3CD1-A0B4-B07E-93E6-A322881350D1}"/>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6F2D0EB0-CDA6-72E9-BBC1-B4D6D09D0070}"/>
                </a:ext>
              </a:extLst>
            </p:cNvPr>
            <p:cNvSpPr txBox="1"/>
            <p:nvPr/>
          </p:nvSpPr>
          <p:spPr>
            <a:xfrm>
              <a:off x="8454571" y="3689768"/>
              <a:ext cx="1103081" cy="461665"/>
            </a:xfrm>
            <a:prstGeom prst="rect">
              <a:avLst/>
            </a:prstGeom>
            <a:noFill/>
          </p:spPr>
          <p:txBody>
            <a:bodyPr wrap="square" rtlCol="0">
              <a:spAutoFit/>
            </a:bodyPr>
            <a:lstStyle/>
            <a:p>
              <a:pPr marL="228600"/>
              <a:r>
                <a:rPr lang="en-US" altLang="zh-CN" sz="2400" i="1" dirty="0"/>
                <a:t>……</a:t>
              </a:r>
            </a:p>
          </p:txBody>
        </p:sp>
      </p:grpSp>
      <p:grpSp>
        <p:nvGrpSpPr>
          <p:cNvPr id="24" name="组合 23">
            <a:extLst>
              <a:ext uri="{FF2B5EF4-FFF2-40B4-BE49-F238E27FC236}">
                <a16:creationId xmlns:a16="http://schemas.microsoft.com/office/drawing/2014/main" id="{4D09D921-6A37-AE17-C8C0-AED9A8977712}"/>
              </a:ext>
            </a:extLst>
          </p:cNvPr>
          <p:cNvGrpSpPr/>
          <p:nvPr/>
        </p:nvGrpSpPr>
        <p:grpSpPr>
          <a:xfrm>
            <a:off x="947057" y="5674313"/>
            <a:ext cx="8331200" cy="1047162"/>
            <a:chOff x="2039257" y="3233058"/>
            <a:chExt cx="8331200" cy="1426029"/>
          </a:xfrm>
        </p:grpSpPr>
        <p:sp>
          <p:nvSpPr>
            <p:cNvPr id="25" name="椭圆 24">
              <a:extLst>
                <a:ext uri="{FF2B5EF4-FFF2-40B4-BE49-F238E27FC236}">
                  <a16:creationId xmlns:a16="http://schemas.microsoft.com/office/drawing/2014/main" id="{A7D21BB2-7A98-4C23-9913-0DAA006D63FB}"/>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0709F84-DB77-9C40-41CB-E5840C5411EC}"/>
                    </a:ext>
                  </a:extLst>
                </p:cNvPr>
                <p:cNvSpPr txBox="1"/>
                <p:nvPr/>
              </p:nvSpPr>
              <p:spPr>
                <a:xfrm>
                  <a:off x="2242456" y="3690647"/>
                  <a:ext cx="298994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solidFill>
                              <a:srgbClr val="FF0000"/>
                            </a:solidFill>
                            <a:latin typeface="Cambria Math" panose="02040503050406030204" pitchFamily="18" charset="0"/>
                          </a:rPr>
                          <m:t>𝑂𝑚𝑖𝑠𝑠𝑖𝑜𝑛</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m:t>
                        </m:r>
                      </m:oMath>
                    </m:oMathPara>
                  </a14:m>
                  <a:endParaRPr lang="en-US" altLang="zh-CN" sz="1800" b="0" i="1"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30709F84-DB77-9C40-41CB-E5840C5411EC}"/>
                    </a:ext>
                  </a:extLst>
                </p:cNvPr>
                <p:cNvSpPr txBox="1">
                  <a:spLocks noRot="1" noChangeAspect="1" noMove="1" noResize="1" noEditPoints="1" noAdjustHandles="1" noChangeArrowheads="1" noChangeShapeType="1" noTextEdit="1"/>
                </p:cNvSpPr>
                <p:nvPr/>
              </p:nvSpPr>
              <p:spPr>
                <a:xfrm>
                  <a:off x="2242456" y="3690647"/>
                  <a:ext cx="2989943" cy="369332"/>
                </a:xfrm>
                <a:prstGeom prst="rect">
                  <a:avLst/>
                </a:prstGeom>
                <a:blipFill>
                  <a:blip r:embed="rId6"/>
                  <a:stretch>
                    <a:fillRect b="-5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C1ABB9-6F17-CFF7-2B8E-B75B7C8DBD06}"/>
                    </a:ext>
                  </a:extLst>
                </p:cNvPr>
                <p:cNvSpPr txBox="1"/>
                <p:nvPr/>
              </p:nvSpPr>
              <p:spPr>
                <a:xfrm>
                  <a:off x="5174342" y="3690647"/>
                  <a:ext cx="2989943" cy="369332"/>
                </a:xfrm>
                <a:prstGeom prst="rect">
                  <a:avLst/>
                </a:prstGeom>
                <a:noFill/>
              </p:spPr>
              <p:txBody>
                <a:bodyPr wrap="square" rtlCol="0">
                  <a:spAutoFit/>
                </a:bodyPr>
                <a:lstStyle/>
                <a:p>
                  <a:pPr marL="228600" algn="ct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𝑂𝑚𝑖𝑠𝑠𝑖𝑜𝑛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p:txBody>
            </p:sp>
          </mc:Choice>
          <mc:Fallback xmlns="">
            <p:sp>
              <p:nvSpPr>
                <p:cNvPr id="27" name="文本框 26">
                  <a:extLst>
                    <a:ext uri="{FF2B5EF4-FFF2-40B4-BE49-F238E27FC236}">
                      <a16:creationId xmlns:a16="http://schemas.microsoft.com/office/drawing/2014/main" id="{6EC1ABB9-6F17-CFF7-2B8E-B75B7C8DBD06}"/>
                    </a:ext>
                  </a:extLst>
                </p:cNvPr>
                <p:cNvSpPr txBox="1">
                  <a:spLocks noRot="1" noChangeAspect="1" noMove="1" noResize="1" noEditPoints="1" noAdjustHandles="1" noChangeArrowheads="1" noChangeShapeType="1" noTextEdit="1"/>
                </p:cNvSpPr>
                <p:nvPr/>
              </p:nvSpPr>
              <p:spPr>
                <a:xfrm>
                  <a:off x="5174342" y="3690647"/>
                  <a:ext cx="2989943" cy="369332"/>
                </a:xfrm>
                <a:prstGeom prst="rect">
                  <a:avLst/>
                </a:prstGeom>
                <a:blipFill>
                  <a:blip r:embed="rId7"/>
                  <a:stretch>
                    <a:fillRect b="-56818"/>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17533C21-402B-E5F6-3997-82DB5808D9B3}"/>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84BF341B-383C-614E-153C-F2B69C146F68}"/>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6BC8511C-1A69-7E8E-E752-31B2C73F583F}"/>
                </a:ext>
              </a:extLst>
            </p:cNvPr>
            <p:cNvSpPr txBox="1"/>
            <p:nvPr/>
          </p:nvSpPr>
          <p:spPr>
            <a:xfrm>
              <a:off x="8454571" y="3770477"/>
              <a:ext cx="1103081" cy="461665"/>
            </a:xfrm>
            <a:prstGeom prst="rect">
              <a:avLst/>
            </a:prstGeom>
            <a:noFill/>
          </p:spPr>
          <p:txBody>
            <a:bodyPr wrap="square" rtlCol="0">
              <a:spAutoFit/>
            </a:bodyPr>
            <a:lstStyle/>
            <a:p>
              <a:pPr marL="228600"/>
              <a:r>
                <a:rPr lang="en-US" altLang="zh-CN" sz="2400" i="1" dirty="0"/>
                <a:t>……</a:t>
              </a:r>
            </a:p>
          </p:txBody>
        </p:sp>
      </p:grpSp>
      <p:sp>
        <p:nvSpPr>
          <p:cNvPr id="31" name="箭头: 下 30">
            <a:extLst>
              <a:ext uri="{FF2B5EF4-FFF2-40B4-BE49-F238E27FC236}">
                <a16:creationId xmlns:a16="http://schemas.microsoft.com/office/drawing/2014/main" id="{95C9F8A1-B0C6-31C9-143D-E5964789C2A0}"/>
              </a:ext>
            </a:extLst>
          </p:cNvPr>
          <p:cNvSpPr/>
          <p:nvPr/>
        </p:nvSpPr>
        <p:spPr>
          <a:xfrm>
            <a:off x="4894942" y="4978941"/>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38DB37D6-C397-EF3B-6B46-997A1C90B00C}"/>
              </a:ext>
            </a:extLst>
          </p:cNvPr>
          <p:cNvSpPr/>
          <p:nvPr/>
        </p:nvSpPr>
        <p:spPr>
          <a:xfrm>
            <a:off x="4869542" y="2974656"/>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240B894-918B-94A8-6B98-AE1B0A764A47}"/>
              </a:ext>
            </a:extLst>
          </p:cNvPr>
          <p:cNvSpPr txBox="1"/>
          <p:nvPr/>
        </p:nvSpPr>
        <p:spPr>
          <a:xfrm>
            <a:off x="5183414" y="3043597"/>
            <a:ext cx="3820885" cy="461665"/>
          </a:xfrm>
          <a:prstGeom prst="rect">
            <a:avLst/>
          </a:prstGeom>
          <a:noFill/>
        </p:spPr>
        <p:txBody>
          <a:bodyPr wrap="square" rtlCol="0">
            <a:spAutoFit/>
          </a:bodyPr>
          <a:lstStyle/>
          <a:p>
            <a:r>
              <a:rPr lang="en-US" altLang="zh-CN" sz="2400" dirty="0"/>
              <a:t>Extract </a:t>
            </a:r>
            <a:r>
              <a:rPr lang="en-US" altLang="zh-CN" sz="2400" i="1" dirty="0"/>
              <a:t>equivalence classes</a:t>
            </a:r>
            <a:endParaRPr lang="zh-CN" altLang="en-US" sz="2400" i="1" dirty="0"/>
          </a:p>
        </p:txBody>
      </p:sp>
      <p:sp>
        <p:nvSpPr>
          <p:cNvPr id="34" name="文本框 33">
            <a:extLst>
              <a:ext uri="{FF2B5EF4-FFF2-40B4-BE49-F238E27FC236}">
                <a16:creationId xmlns:a16="http://schemas.microsoft.com/office/drawing/2014/main" id="{176E418F-CAD5-BAFD-0A95-8910F46ECFB4}"/>
              </a:ext>
            </a:extLst>
          </p:cNvPr>
          <p:cNvSpPr txBox="1"/>
          <p:nvPr/>
        </p:nvSpPr>
        <p:spPr>
          <a:xfrm>
            <a:off x="5183414" y="5044639"/>
            <a:ext cx="3820885" cy="461665"/>
          </a:xfrm>
          <a:prstGeom prst="rect">
            <a:avLst/>
          </a:prstGeom>
          <a:noFill/>
        </p:spPr>
        <p:txBody>
          <a:bodyPr wrap="square" rtlCol="0">
            <a:spAutoFit/>
          </a:bodyPr>
          <a:lstStyle/>
          <a:p>
            <a:r>
              <a:rPr lang="en-US" altLang="zh-CN" sz="2400" dirty="0"/>
              <a:t>Generate explanations</a:t>
            </a:r>
            <a:endParaRPr lang="zh-CN" altLang="en-US" sz="2400" i="1" dirty="0"/>
          </a:p>
        </p:txBody>
      </p:sp>
      <p:grpSp>
        <p:nvGrpSpPr>
          <p:cNvPr id="3" name="组合 2">
            <a:extLst>
              <a:ext uri="{FF2B5EF4-FFF2-40B4-BE49-F238E27FC236}">
                <a16:creationId xmlns:a16="http://schemas.microsoft.com/office/drawing/2014/main" id="{C1621F29-A009-8C3A-757D-ED33825A420F}"/>
              </a:ext>
            </a:extLst>
          </p:cNvPr>
          <p:cNvGrpSpPr/>
          <p:nvPr/>
        </p:nvGrpSpPr>
        <p:grpSpPr>
          <a:xfrm>
            <a:off x="9263742" y="1944990"/>
            <a:ext cx="2825799" cy="4336548"/>
            <a:chOff x="9263742" y="1944990"/>
            <a:chExt cx="2825799" cy="4336548"/>
          </a:xfrm>
        </p:grpSpPr>
        <p:pic>
          <p:nvPicPr>
            <p:cNvPr id="35" name="图片 34" descr="图示&#10;&#10;中度可信度描述已自动生成">
              <a:extLst>
                <a:ext uri="{FF2B5EF4-FFF2-40B4-BE49-F238E27FC236}">
                  <a16:creationId xmlns:a16="http://schemas.microsoft.com/office/drawing/2014/main" id="{02C63218-BA22-09C0-0C66-3FD765333C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3742" y="2513041"/>
              <a:ext cx="2825799" cy="3768497"/>
            </a:xfrm>
            <a:prstGeom prst="rect">
              <a:avLst/>
            </a:prstGeom>
          </p:spPr>
        </p:pic>
        <p:sp>
          <p:nvSpPr>
            <p:cNvPr id="36" name="文本框 35">
              <a:extLst>
                <a:ext uri="{FF2B5EF4-FFF2-40B4-BE49-F238E27FC236}">
                  <a16:creationId xmlns:a16="http://schemas.microsoft.com/office/drawing/2014/main" id="{BF85B2B8-1135-7730-FB9F-31CE497C3C26}"/>
                </a:ext>
              </a:extLst>
            </p:cNvPr>
            <p:cNvSpPr txBox="1"/>
            <p:nvPr/>
          </p:nvSpPr>
          <p:spPr>
            <a:xfrm>
              <a:off x="9767683" y="1944990"/>
              <a:ext cx="2235631" cy="400110"/>
            </a:xfrm>
            <a:prstGeom prst="rect">
              <a:avLst/>
            </a:prstGeom>
            <a:noFill/>
          </p:spPr>
          <p:txBody>
            <a:bodyPr wrap="square" rtlCol="0">
              <a:spAutoFit/>
            </a:bodyPr>
            <a:lstStyle/>
            <a:p>
              <a:pPr algn="ctr"/>
              <a:r>
                <a:rPr lang="en-US" altLang="zh-CN" sz="2000" dirty="0"/>
                <a:t>Deviation Model</a:t>
              </a:r>
              <a:endParaRPr lang="zh-CN" altLang="en-US" sz="2000" i="1" dirty="0"/>
            </a:p>
          </p:txBody>
        </p:sp>
      </p:grpSp>
      <p:graphicFrame>
        <p:nvGraphicFramePr>
          <p:cNvPr id="13" name="表格 12">
            <a:extLst>
              <a:ext uri="{FF2B5EF4-FFF2-40B4-BE49-F238E27FC236}">
                <a16:creationId xmlns:a16="http://schemas.microsoft.com/office/drawing/2014/main" id="{3423D283-82BC-D819-9592-DAC9D7F096CF}"/>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324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8D583-7C9F-FE18-B32B-F2139176C107}"/>
              </a:ext>
            </a:extLst>
          </p:cNvPr>
          <p:cNvSpPr>
            <a:spLocks noGrp="1"/>
          </p:cNvSpPr>
          <p:nvPr>
            <p:ph type="title"/>
          </p:nvPr>
        </p:nvSpPr>
        <p:spPr/>
        <p:txBody>
          <a:bodyPr/>
          <a:lstStyle/>
          <a:p>
            <a:r>
              <a:rPr lang="en-US" altLang="zh-CN" dirty="0"/>
              <a:t>Robustness Analysis Summary</a:t>
            </a:r>
            <a:endParaRPr lang="zh-CN" altLang="en-US" dirty="0"/>
          </a:p>
        </p:txBody>
      </p:sp>
      <p:sp>
        <p:nvSpPr>
          <p:cNvPr id="4" name="灯片编号占位符 3">
            <a:extLst>
              <a:ext uri="{FF2B5EF4-FFF2-40B4-BE49-F238E27FC236}">
                <a16:creationId xmlns:a16="http://schemas.microsoft.com/office/drawing/2014/main" id="{55261674-6433-EA34-38CC-643625FC7777}"/>
              </a:ext>
            </a:extLst>
          </p:cNvPr>
          <p:cNvSpPr>
            <a:spLocks noGrp="1"/>
          </p:cNvSpPr>
          <p:nvPr>
            <p:ph type="sldNum" sz="quarter" idx="12"/>
          </p:nvPr>
        </p:nvSpPr>
        <p:spPr/>
        <p:txBody>
          <a:bodyPr/>
          <a:lstStyle/>
          <a:p>
            <a:fld id="{74A724E5-CF81-458D-9F9A-C575B439CC43}" type="slidenum">
              <a:rPr lang="zh-CN" altLang="en-US" smtClean="0"/>
              <a:t>24</a:t>
            </a:fld>
            <a:endParaRPr lang="zh-CN" altLang="en-US"/>
          </a:p>
        </p:txBody>
      </p:sp>
      <p:grpSp>
        <p:nvGrpSpPr>
          <p:cNvPr id="23" name="组合 22">
            <a:extLst>
              <a:ext uri="{FF2B5EF4-FFF2-40B4-BE49-F238E27FC236}">
                <a16:creationId xmlns:a16="http://schemas.microsoft.com/office/drawing/2014/main" id="{69A752B4-6573-1643-7C91-DC85C8BE60A2}"/>
              </a:ext>
            </a:extLst>
          </p:cNvPr>
          <p:cNvGrpSpPr/>
          <p:nvPr/>
        </p:nvGrpSpPr>
        <p:grpSpPr>
          <a:xfrm>
            <a:off x="861032" y="2156936"/>
            <a:ext cx="10469935" cy="2842591"/>
            <a:chOff x="937278" y="1786642"/>
            <a:chExt cx="10469935" cy="2842591"/>
          </a:xfrm>
        </p:grpSpPr>
        <p:sp>
          <p:nvSpPr>
            <p:cNvPr id="5" name="Rectangle: Rounded Corners 103">
              <a:extLst>
                <a:ext uri="{FF2B5EF4-FFF2-40B4-BE49-F238E27FC236}">
                  <a16:creationId xmlns:a16="http://schemas.microsoft.com/office/drawing/2014/main" id="{32A58ADA-73DC-451C-5438-C097DBDDA28A}"/>
                </a:ext>
              </a:extLst>
            </p:cNvPr>
            <p:cNvSpPr/>
            <p:nvPr/>
          </p:nvSpPr>
          <p:spPr>
            <a:xfrm>
              <a:off x="2625710" y="2603596"/>
              <a:ext cx="6940580" cy="154959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sz="2400" b="1" dirty="0">
                <a:latin typeface="Times New Roman" panose="02020603050405020304" pitchFamily="18" charset="0"/>
                <a:cs typeface="Times New Roman" panose="02020603050405020304" pitchFamily="18" charset="0"/>
              </a:endParaRPr>
            </a:p>
          </p:txBody>
        </p:sp>
        <p:grpSp>
          <p:nvGrpSpPr>
            <p:cNvPr id="6" name="Group 8">
              <a:extLst>
                <a:ext uri="{FF2B5EF4-FFF2-40B4-BE49-F238E27FC236}">
                  <a16:creationId xmlns:a16="http://schemas.microsoft.com/office/drawing/2014/main" id="{3953DBE0-7F8A-F880-0B82-04F8A3E1CA4D}"/>
                </a:ext>
              </a:extLst>
            </p:cNvPr>
            <p:cNvGrpSpPr/>
            <p:nvPr/>
          </p:nvGrpSpPr>
          <p:grpSpPr>
            <a:xfrm>
              <a:off x="937278" y="2124572"/>
              <a:ext cx="1258956" cy="2504661"/>
              <a:chOff x="675861" y="1835426"/>
              <a:chExt cx="1258956" cy="2504661"/>
            </a:xfrm>
          </p:grpSpPr>
          <mc:AlternateContent xmlns:mc="http://schemas.openxmlformats.org/markup-compatibility/2006" xmlns:a14="http://schemas.microsoft.com/office/drawing/2010/main">
            <mc:Choice Requires="a14">
              <p:sp>
                <p:nvSpPr>
                  <p:cNvPr id="7" name="Rectangle: Folded Corner 3">
                    <a:extLst>
                      <a:ext uri="{FF2B5EF4-FFF2-40B4-BE49-F238E27FC236}">
                        <a16:creationId xmlns:a16="http://schemas.microsoft.com/office/drawing/2014/main" id="{AB0177F8-2B17-28A3-8DA8-F286908DC4D4}"/>
                      </a:ext>
                    </a:extLst>
                  </p:cNvPr>
                  <p:cNvSpPr/>
                  <p:nvPr/>
                </p:nvSpPr>
                <p:spPr>
                  <a:xfrm>
                    <a:off x="801756" y="198120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3">
                    <a:extLst>
                      <a:ext uri="{FF2B5EF4-FFF2-40B4-BE49-F238E27FC236}">
                        <a16:creationId xmlns:a16="http://schemas.microsoft.com/office/drawing/2014/main" id="{AB0177F8-2B17-28A3-8DA8-F286908DC4D4}"/>
                      </a:ext>
                    </a:extLst>
                  </p:cNvPr>
                  <p:cNvSpPr>
                    <a:spLocks noRot="1" noChangeAspect="1" noMove="1" noResize="1" noEditPoints="1" noAdjustHandles="1" noChangeArrowheads="1" noChangeShapeType="1" noTextEdit="1"/>
                  </p:cNvSpPr>
                  <p:nvPr/>
                </p:nvSpPr>
                <p:spPr>
                  <a:xfrm>
                    <a:off x="801756" y="1981200"/>
                    <a:ext cx="1020418" cy="675860"/>
                  </a:xfrm>
                  <a:prstGeom prst="foldedCorner">
                    <a:avLst/>
                  </a:prstGeom>
                  <a:blipFill>
                    <a:blip r:embed="rId3"/>
                    <a:stretch>
                      <a:fillRect l="-3448"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Folded Corner 4">
                    <a:extLst>
                      <a:ext uri="{FF2B5EF4-FFF2-40B4-BE49-F238E27FC236}">
                        <a16:creationId xmlns:a16="http://schemas.microsoft.com/office/drawing/2014/main" id="{2251CEF8-B44D-345C-7510-BA8515F5A63B}"/>
                      </a:ext>
                    </a:extLst>
                  </p:cNvPr>
                  <p:cNvSpPr/>
                  <p:nvPr/>
                </p:nvSpPr>
                <p:spPr>
                  <a:xfrm>
                    <a:off x="801756" y="275314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5" name="Rectangle: Folded Corner 4">
                    <a:extLst>
                      <a:ext uri="{FF2B5EF4-FFF2-40B4-BE49-F238E27FC236}">
                        <a16:creationId xmlns:a16="http://schemas.microsoft.com/office/drawing/2014/main" id="{8278AD11-407F-C396-53CB-FA9071801574}"/>
                      </a:ext>
                    </a:extLst>
                  </p:cNvPr>
                  <p:cNvSpPr>
                    <a:spLocks noRot="1" noChangeAspect="1" noMove="1" noResize="1" noEditPoints="1" noAdjustHandles="1" noChangeArrowheads="1" noChangeShapeType="1" noTextEdit="1"/>
                  </p:cNvSpPr>
                  <p:nvPr/>
                </p:nvSpPr>
                <p:spPr>
                  <a:xfrm>
                    <a:off x="801756" y="2753140"/>
                    <a:ext cx="1020418" cy="675860"/>
                  </a:xfrm>
                  <a:prstGeom prst="foldedCorner">
                    <a:avLst/>
                  </a:prstGeom>
                  <a:blipFill>
                    <a:blip r:embed="rId4"/>
                    <a:stretch>
                      <a:fillRect t="-9735"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Folded Corner 5">
                    <a:extLst>
                      <a:ext uri="{FF2B5EF4-FFF2-40B4-BE49-F238E27FC236}">
                        <a16:creationId xmlns:a16="http://schemas.microsoft.com/office/drawing/2014/main" id="{DA3CB731-2A2E-D7BB-CFD3-8F698A41EFEF}"/>
                      </a:ext>
                    </a:extLst>
                  </p:cNvPr>
                  <p:cNvSpPr/>
                  <p:nvPr/>
                </p:nvSpPr>
                <p:spPr>
                  <a:xfrm>
                    <a:off x="801755" y="3525081"/>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793A1E15-6209-21FA-F0A6-780E9ABC9983}"/>
                      </a:ext>
                    </a:extLst>
                  </p:cNvPr>
                  <p:cNvSpPr>
                    <a:spLocks noRot="1" noChangeAspect="1" noMove="1" noResize="1" noEditPoints="1" noAdjustHandles="1" noChangeArrowheads="1" noChangeShapeType="1" noTextEdit="1"/>
                  </p:cNvSpPr>
                  <p:nvPr/>
                </p:nvSpPr>
                <p:spPr>
                  <a:xfrm>
                    <a:off x="801755" y="3525081"/>
                    <a:ext cx="1020419" cy="675860"/>
                  </a:xfrm>
                  <a:prstGeom prst="foldedCorner">
                    <a:avLst/>
                  </a:prstGeom>
                  <a:blipFill>
                    <a:blip r:embed="rId5"/>
                    <a:stretch>
                      <a:fillRect l="-1734" t="-9735" r="-5780" b="-2655"/>
                    </a:stretch>
                  </a:blipFill>
                </p:spPr>
                <p:txBody>
                  <a:bodyPr/>
                  <a:lstStyle/>
                  <a:p>
                    <a:r>
                      <a:rPr lang="zh-CN" altLang="en-US">
                        <a:noFill/>
                      </a:rPr>
                      <a:t> </a:t>
                    </a:r>
                  </a:p>
                </p:txBody>
              </p:sp>
            </mc:Fallback>
          </mc:AlternateContent>
          <p:sp>
            <p:nvSpPr>
              <p:cNvPr id="10" name="Rectangle: Rounded Corners 7">
                <a:extLst>
                  <a:ext uri="{FF2B5EF4-FFF2-40B4-BE49-F238E27FC236}">
                    <a16:creationId xmlns:a16="http://schemas.microsoft.com/office/drawing/2014/main" id="{CDE2C2E8-4E93-445F-D7F9-55496368FDF7}"/>
                  </a:ext>
                </a:extLst>
              </p:cNvPr>
              <p:cNvSpPr/>
              <p:nvPr/>
            </p:nvSpPr>
            <p:spPr>
              <a:xfrm>
                <a:off x="675861" y="1835426"/>
                <a:ext cx="1258956" cy="2504661"/>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0EA2470A-BEA3-865D-D2A1-E1C96C4E8828}"/>
                </a:ext>
              </a:extLst>
            </p:cNvPr>
            <p:cNvSpPr/>
            <p:nvPr/>
          </p:nvSpPr>
          <p:spPr>
            <a:xfrm>
              <a:off x="2765134" y="2859058"/>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Weakest Assumption Generation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FA82B92-30F2-7A6D-4D59-69D6643EC904}"/>
                    </a:ext>
                  </a:extLst>
                </p:cNvPr>
                <p:cNvSpPr/>
                <p:nvPr/>
              </p:nvSpPr>
              <p:spPr>
                <a:xfrm>
                  <a:off x="5488450" y="2859058"/>
                  <a:ext cx="1656524" cy="1032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Robustness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oMath>
                  </a14:m>
                  <a:r>
                    <a:rPr lang="en-US" dirty="0">
                      <a:latin typeface="Times New Roman" panose="02020603050405020304" pitchFamily="18" charset="0"/>
                      <a:cs typeface="Times New Roman" panose="02020603050405020304" pitchFamily="18" charset="0"/>
                    </a:rPr>
                    <a:t> Computation</a:t>
                  </a:r>
                </a:p>
              </p:txBody>
            </p:sp>
          </mc:Choice>
          <mc:Fallback xmlns="">
            <p:sp>
              <p:nvSpPr>
                <p:cNvPr id="12" name="Rectangle 11">
                  <a:extLst>
                    <a:ext uri="{FF2B5EF4-FFF2-40B4-BE49-F238E27FC236}">
                      <a16:creationId xmlns:a16="http://schemas.microsoft.com/office/drawing/2014/main" id="{6FA82B92-30F2-7A6D-4D59-69D6643EC904}"/>
                    </a:ext>
                  </a:extLst>
                </p:cNvPr>
                <p:cNvSpPr>
                  <a:spLocks noRot="1" noChangeAspect="1" noMove="1" noResize="1" noEditPoints="1" noAdjustHandles="1" noChangeArrowheads="1" noChangeShapeType="1" noTextEdit="1"/>
                </p:cNvSpPr>
                <p:nvPr/>
              </p:nvSpPr>
              <p:spPr>
                <a:xfrm>
                  <a:off x="5488450" y="2859058"/>
                  <a:ext cx="1656524" cy="1032011"/>
                </a:xfrm>
                <a:prstGeom prst="rect">
                  <a:avLst/>
                </a:prstGeom>
                <a:blipFill>
                  <a:blip r:embed="rId6"/>
                  <a:stretch>
                    <a:fillRect/>
                  </a:stretch>
                </a:blipFill>
              </p:spPr>
              <p:txBody>
                <a:bodyPr/>
                <a:lstStyle/>
                <a:p>
                  <a:r>
                    <a:rPr lang="zh-CN" altLang="en-US">
                      <a:noFill/>
                    </a:rPr>
                    <a:t> </a:t>
                  </a:r>
                </a:p>
              </p:txBody>
            </p:sp>
          </mc:Fallback>
        </mc:AlternateContent>
        <p:sp>
          <p:nvSpPr>
            <p:cNvPr id="13" name="Rectangle 12">
              <a:extLst>
                <a:ext uri="{FF2B5EF4-FFF2-40B4-BE49-F238E27FC236}">
                  <a16:creationId xmlns:a16="http://schemas.microsoft.com/office/drawing/2014/main" id="{7B1EB296-E184-2A7E-479C-FE179C87240D}"/>
                </a:ext>
              </a:extLst>
            </p:cNvPr>
            <p:cNvSpPr/>
            <p:nvPr/>
          </p:nvSpPr>
          <p:spPr>
            <a:xfrm>
              <a:off x="7675070" y="2861856"/>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Representation Traces and Explanations</a:t>
              </a:r>
            </a:p>
          </p:txBody>
        </p:sp>
        <mc:AlternateContent xmlns:mc="http://schemas.openxmlformats.org/markup-compatibility/2006" xmlns:a14="http://schemas.microsoft.com/office/drawing/2010/main">
          <mc:Choice Requires="a14">
            <p:sp>
              <p:nvSpPr>
                <p:cNvPr id="14" name="Rectangle: Folded Corner 13">
                  <a:extLst>
                    <a:ext uri="{FF2B5EF4-FFF2-40B4-BE49-F238E27FC236}">
                      <a16:creationId xmlns:a16="http://schemas.microsoft.com/office/drawing/2014/main" id="{A2D2D21E-D936-B760-318D-11D74B202757}"/>
                    </a:ext>
                  </a:extLst>
                </p:cNvPr>
                <p:cNvSpPr/>
                <p:nvPr/>
              </p:nvSpPr>
              <p:spPr>
                <a:xfrm>
                  <a:off x="7817531" y="1786642"/>
                  <a:ext cx="1371602"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Dev. Model (</a:t>
                  </a:r>
                  <a14:m>
                    <m:oMath xmlns:m="http://schemas.openxmlformats.org/officeDocument/2006/math">
                      <m:r>
                        <a:rPr lang="en-US" b="0" i="1" smtClean="0">
                          <a:latin typeface="Cambria Math" panose="02040503050406030204" pitchFamily="18" charset="0"/>
                          <a:cs typeface="Times New Roman" panose="020206030504050203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14" name="Rectangle: Folded Corner 13">
                  <a:extLst>
                    <a:ext uri="{FF2B5EF4-FFF2-40B4-BE49-F238E27FC236}">
                      <a16:creationId xmlns:a16="http://schemas.microsoft.com/office/drawing/2014/main" id="{A2D2D21E-D936-B760-318D-11D74B202757}"/>
                    </a:ext>
                  </a:extLst>
                </p:cNvPr>
                <p:cNvSpPr>
                  <a:spLocks noRot="1" noChangeAspect="1" noMove="1" noResize="1" noEditPoints="1" noAdjustHandles="1" noChangeArrowheads="1" noChangeShapeType="1" noTextEdit="1"/>
                </p:cNvSpPr>
                <p:nvPr/>
              </p:nvSpPr>
              <p:spPr>
                <a:xfrm>
                  <a:off x="7817531" y="1786642"/>
                  <a:ext cx="1371602" cy="675860"/>
                </a:xfrm>
                <a:prstGeom prst="foldedCorner">
                  <a:avLst/>
                </a:prstGeom>
                <a:blipFill>
                  <a:blip r:embed="rId7"/>
                  <a:stretch>
                    <a:fillRect t="-9649" r="-431" b="-1754"/>
                  </a:stretch>
                </a:blipFill>
              </p:spPr>
              <p:txBody>
                <a:bodyPr/>
                <a:lstStyle/>
                <a:p>
                  <a:r>
                    <a:rPr lang="zh-CN" altLang="en-US">
                      <a:noFill/>
                    </a:rPr>
                    <a:t> </a:t>
                  </a:r>
                </a:p>
              </p:txBody>
            </p:sp>
          </mc:Fallback>
        </mc:AlternateContent>
        <p:cxnSp>
          <p:nvCxnSpPr>
            <p:cNvPr id="15" name="Straight Arrow Connector 15">
              <a:extLst>
                <a:ext uri="{FF2B5EF4-FFF2-40B4-BE49-F238E27FC236}">
                  <a16:creationId xmlns:a16="http://schemas.microsoft.com/office/drawing/2014/main" id="{1858FA25-D608-1D25-01E4-CAC6E24C8F02}"/>
                </a:ext>
              </a:extLst>
            </p:cNvPr>
            <p:cNvCxnSpPr>
              <a:cxnSpLocks/>
              <a:stCxn id="10" idx="3"/>
              <a:endCxn id="11" idx="1"/>
            </p:cNvCxnSpPr>
            <p:nvPr/>
          </p:nvCxnSpPr>
          <p:spPr>
            <a:xfrm flipV="1">
              <a:off x="2196234" y="3375064"/>
              <a:ext cx="568900" cy="18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31">
              <a:extLst>
                <a:ext uri="{FF2B5EF4-FFF2-40B4-BE49-F238E27FC236}">
                  <a16:creationId xmlns:a16="http://schemas.microsoft.com/office/drawing/2014/main" id="{1837D3E8-D35D-A890-FCF1-837674ACFA18}"/>
                </a:ext>
              </a:extLst>
            </p:cNvPr>
            <p:cNvCxnSpPr>
              <a:cxnSpLocks/>
              <a:stCxn id="11" idx="3"/>
              <a:endCxn id="12" idx="1"/>
            </p:cNvCxnSpPr>
            <p:nvPr/>
          </p:nvCxnSpPr>
          <p:spPr>
            <a:xfrm>
              <a:off x="4421658" y="3375064"/>
              <a:ext cx="10667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36">
                  <a:extLst>
                    <a:ext uri="{FF2B5EF4-FFF2-40B4-BE49-F238E27FC236}">
                      <a16:creationId xmlns:a16="http://schemas.microsoft.com/office/drawing/2014/main" id="{0FBE9319-DE72-3E46-D87C-FA2524111B28}"/>
                    </a:ext>
                  </a:extLst>
                </p:cNvPr>
                <p:cNvSpPr txBox="1"/>
                <p:nvPr/>
              </p:nvSpPr>
              <p:spPr>
                <a:xfrm>
                  <a:off x="4388525" y="3386308"/>
                  <a:ext cx="106679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oMath>
                    </m:oMathPara>
                  </a14:m>
                  <a:endParaRPr lang="en-US" sz="1600" dirty="0"/>
                </a:p>
              </p:txBody>
            </p:sp>
          </mc:Choice>
          <mc:Fallback xmlns="">
            <p:sp>
              <p:nvSpPr>
                <p:cNvPr id="17" name="TextBox 36">
                  <a:extLst>
                    <a:ext uri="{FF2B5EF4-FFF2-40B4-BE49-F238E27FC236}">
                      <a16:creationId xmlns:a16="http://schemas.microsoft.com/office/drawing/2014/main" id="{0FBE9319-DE72-3E46-D87C-FA2524111B28}"/>
                    </a:ext>
                  </a:extLst>
                </p:cNvPr>
                <p:cNvSpPr txBox="1">
                  <a:spLocks noRot="1" noChangeAspect="1" noMove="1" noResize="1" noEditPoints="1" noAdjustHandles="1" noChangeArrowheads="1" noChangeShapeType="1" noTextEdit="1"/>
                </p:cNvSpPr>
                <p:nvPr/>
              </p:nvSpPr>
              <p:spPr>
                <a:xfrm>
                  <a:off x="4388525" y="3386308"/>
                  <a:ext cx="1066792" cy="338554"/>
                </a:xfrm>
                <a:prstGeom prst="rect">
                  <a:avLst/>
                </a:prstGeom>
                <a:blipFill>
                  <a:blip r:embed="rId8"/>
                  <a:stretch>
                    <a:fillRect r="-8000" b="-10714"/>
                  </a:stretch>
                </a:blipFill>
              </p:spPr>
              <p:txBody>
                <a:bodyPr/>
                <a:lstStyle/>
                <a:p>
                  <a:r>
                    <a:rPr lang="zh-CN" altLang="en-US">
                      <a:noFill/>
                    </a:rPr>
                    <a:t> </a:t>
                  </a:r>
                </a:p>
              </p:txBody>
            </p:sp>
          </mc:Fallback>
        </mc:AlternateContent>
        <p:cxnSp>
          <p:nvCxnSpPr>
            <p:cNvPr id="18" name="Straight Arrow Connector 42">
              <a:extLst>
                <a:ext uri="{FF2B5EF4-FFF2-40B4-BE49-F238E27FC236}">
                  <a16:creationId xmlns:a16="http://schemas.microsoft.com/office/drawing/2014/main" id="{9BDD05E2-3CA4-0894-222D-EED683772913}"/>
                </a:ext>
              </a:extLst>
            </p:cNvPr>
            <p:cNvCxnSpPr>
              <a:cxnSpLocks/>
              <a:stCxn id="12" idx="3"/>
              <a:endCxn id="13" idx="1"/>
            </p:cNvCxnSpPr>
            <p:nvPr/>
          </p:nvCxnSpPr>
          <p:spPr>
            <a:xfrm>
              <a:off x="7144974" y="3375064"/>
              <a:ext cx="530096" cy="279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46">
                  <a:extLst>
                    <a:ext uri="{FF2B5EF4-FFF2-40B4-BE49-F238E27FC236}">
                      <a16:creationId xmlns:a16="http://schemas.microsoft.com/office/drawing/2014/main" id="{DF3625A7-4947-84B1-6736-7C448B74C92A}"/>
                    </a:ext>
                  </a:extLst>
                </p:cNvPr>
                <p:cNvSpPr txBox="1"/>
                <p:nvPr/>
              </p:nvSpPr>
              <p:spPr>
                <a:xfrm>
                  <a:off x="7108531" y="3408535"/>
                  <a:ext cx="58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19" name="TextBox 46">
                  <a:extLst>
                    <a:ext uri="{FF2B5EF4-FFF2-40B4-BE49-F238E27FC236}">
                      <a16:creationId xmlns:a16="http://schemas.microsoft.com/office/drawing/2014/main" id="{DF3625A7-4947-84B1-6736-7C448B74C92A}"/>
                    </a:ext>
                  </a:extLst>
                </p:cNvPr>
                <p:cNvSpPr txBox="1">
                  <a:spLocks noRot="1" noChangeAspect="1" noMove="1" noResize="1" noEditPoints="1" noAdjustHandles="1" noChangeArrowheads="1" noChangeShapeType="1" noTextEdit="1"/>
                </p:cNvSpPr>
                <p:nvPr/>
              </p:nvSpPr>
              <p:spPr>
                <a:xfrm>
                  <a:off x="7108531" y="3408535"/>
                  <a:ext cx="589730" cy="369332"/>
                </a:xfrm>
                <a:prstGeom prst="rect">
                  <a:avLst/>
                </a:prstGeom>
                <a:blipFill>
                  <a:blip r:embed="rId9"/>
                  <a:stretch>
                    <a:fillRect/>
                  </a:stretch>
                </a:blipFill>
              </p:spPr>
              <p:txBody>
                <a:bodyPr/>
                <a:lstStyle/>
                <a:p>
                  <a:r>
                    <a:rPr lang="zh-CN" altLang="en-US">
                      <a:noFill/>
                    </a:rPr>
                    <a:t> </a:t>
                  </a:r>
                </a:p>
              </p:txBody>
            </p:sp>
          </mc:Fallback>
        </mc:AlternateContent>
        <p:cxnSp>
          <p:nvCxnSpPr>
            <p:cNvPr id="20" name="Straight Arrow Connector 48">
              <a:extLst>
                <a:ext uri="{FF2B5EF4-FFF2-40B4-BE49-F238E27FC236}">
                  <a16:creationId xmlns:a16="http://schemas.microsoft.com/office/drawing/2014/main" id="{C39AB62B-CC4E-6685-6C43-9B7D626DC22E}"/>
                </a:ext>
              </a:extLst>
            </p:cNvPr>
            <p:cNvCxnSpPr>
              <a:cxnSpLocks/>
              <a:stCxn id="14" idx="2"/>
              <a:endCxn id="13" idx="0"/>
            </p:cNvCxnSpPr>
            <p:nvPr/>
          </p:nvCxnSpPr>
          <p:spPr>
            <a:xfrm>
              <a:off x="8503332" y="2462502"/>
              <a:ext cx="0" cy="3993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52">
              <a:extLst>
                <a:ext uri="{FF2B5EF4-FFF2-40B4-BE49-F238E27FC236}">
                  <a16:creationId xmlns:a16="http://schemas.microsoft.com/office/drawing/2014/main" id="{8BC862ED-24BC-738F-7499-89A36FD0BA10}"/>
                </a:ext>
              </a:extLst>
            </p:cNvPr>
            <p:cNvCxnSpPr>
              <a:cxnSpLocks/>
              <a:stCxn id="13" idx="3"/>
              <a:endCxn id="22" idx="1"/>
            </p:cNvCxnSpPr>
            <p:nvPr/>
          </p:nvCxnSpPr>
          <p:spPr>
            <a:xfrm>
              <a:off x="9331594" y="3377862"/>
              <a:ext cx="419094" cy="844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Folded Corner 55">
                  <a:extLst>
                    <a:ext uri="{FF2B5EF4-FFF2-40B4-BE49-F238E27FC236}">
                      <a16:creationId xmlns:a16="http://schemas.microsoft.com/office/drawing/2014/main" id="{212A989C-B644-7E5A-1BAA-DCEF1DFDD2B9}"/>
                    </a:ext>
                  </a:extLst>
                </p:cNvPr>
                <p:cNvSpPr/>
                <p:nvPr/>
              </p:nvSpPr>
              <p:spPr>
                <a:xfrm>
                  <a:off x="9750688" y="3048378"/>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as</m:t>
                        </m:r>
                      </m:oMath>
                    </m:oMathPara>
                  </a14:m>
                  <a:endParaRPr lang="en-US" b="0" i="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m:rPr>
                            <m:nor/>
                          </m:rPr>
                          <a:rPr lang="en-US" b="0" i="0" smtClean="0">
                            <a:latin typeface="Times New Roman" panose="02020603050405020304" pitchFamily="18" charset="0"/>
                            <a:cs typeface="Times New Roman" panose="02020603050405020304" pitchFamily="18" charset="0"/>
                          </a:rPr>
                          <m:t>Rep</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Explan</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2" name="Rectangle: Folded Corner 55">
                  <a:extLst>
                    <a:ext uri="{FF2B5EF4-FFF2-40B4-BE49-F238E27FC236}">
                      <a16:creationId xmlns:a16="http://schemas.microsoft.com/office/drawing/2014/main" id="{212A989C-B644-7E5A-1BAA-DCEF1DFDD2B9}"/>
                    </a:ext>
                  </a:extLst>
                </p:cNvPr>
                <p:cNvSpPr>
                  <a:spLocks noRot="1" noChangeAspect="1" noMove="1" noResize="1" noEditPoints="1" noAdjustHandles="1" noChangeArrowheads="1" noChangeShapeType="1" noTextEdit="1"/>
                </p:cNvSpPr>
                <p:nvPr/>
              </p:nvSpPr>
              <p:spPr>
                <a:xfrm>
                  <a:off x="9750688" y="3048378"/>
                  <a:ext cx="1656525" cy="675860"/>
                </a:xfrm>
                <a:prstGeom prst="foldedCorner">
                  <a:avLst/>
                </a:prstGeom>
                <a:blipFill>
                  <a:blip r:embed="rId10"/>
                  <a:stretch>
                    <a:fillRect/>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id="{13851E52-51A4-4C78-C7C9-D7A87AD68313}"/>
              </a:ext>
            </a:extLst>
          </p:cNvPr>
          <p:cNvSpPr txBox="1"/>
          <p:nvPr/>
        </p:nvSpPr>
        <p:spPr>
          <a:xfrm>
            <a:off x="838200" y="6136700"/>
            <a:ext cx="9411031" cy="584775"/>
          </a:xfrm>
          <a:prstGeom prst="rect">
            <a:avLst/>
          </a:prstGeom>
          <a:noFill/>
        </p:spPr>
        <p:txBody>
          <a:bodyPr wrap="square" rtlCol="0">
            <a:spAutoFit/>
          </a:bodyPr>
          <a:lstStyle/>
          <a:p>
            <a:r>
              <a:rPr lang="en-US" altLang="zh-CN" sz="1600" dirty="0"/>
              <a:t>A behavioral notion of robustness for software systems. Changjian Zhang, David Garlan, and Eunsuk Kang. (FSE 2020)</a:t>
            </a:r>
            <a:endParaRPr lang="zh-CN" altLang="en-US" sz="1600" dirty="0"/>
          </a:p>
        </p:txBody>
      </p:sp>
      <p:graphicFrame>
        <p:nvGraphicFramePr>
          <p:cNvPr id="25" name="表格 24">
            <a:extLst>
              <a:ext uri="{FF2B5EF4-FFF2-40B4-BE49-F238E27FC236}">
                <a16:creationId xmlns:a16="http://schemas.microsoft.com/office/drawing/2014/main" id="{5703ECE1-BDD5-E108-0330-EFCA4D9A9DF5}"/>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57703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Robustness Computation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25</a:t>
            </a:fld>
            <a:endParaRPr lang="zh-CN" altLang="en-US"/>
          </a:p>
        </p:txBody>
      </p:sp>
      <p:pic>
        <p:nvPicPr>
          <p:cNvPr id="7" name="图片 6">
            <a:extLst>
              <a:ext uri="{FF2B5EF4-FFF2-40B4-BE49-F238E27FC236}">
                <a16:creationId xmlns:a16="http://schemas.microsoft.com/office/drawing/2014/main" id="{6BAD4B7E-A3F7-37B5-B9E5-6A6C39D327C1}"/>
              </a:ext>
            </a:extLst>
          </p:cNvPr>
          <p:cNvPicPr>
            <a:picLocks noChangeAspect="1"/>
          </p:cNvPicPr>
          <p:nvPr/>
        </p:nvPicPr>
        <p:blipFill>
          <a:blip r:embed="rId3"/>
          <a:stretch>
            <a:fillRect/>
          </a:stretch>
        </p:blipFill>
        <p:spPr>
          <a:xfrm>
            <a:off x="1006187" y="1690688"/>
            <a:ext cx="10179626" cy="4665662"/>
          </a:xfrm>
          <a:prstGeom prst="rect">
            <a:avLst/>
          </a:prstGeom>
        </p:spPr>
      </p:pic>
      <p:graphicFrame>
        <p:nvGraphicFramePr>
          <p:cNvPr id="5" name="表格 4">
            <a:extLst>
              <a:ext uri="{FF2B5EF4-FFF2-40B4-BE49-F238E27FC236}">
                <a16:creationId xmlns:a16="http://schemas.microsoft.com/office/drawing/2014/main" id="{E1B95522-E451-97CE-B11D-16D58EDAC12D}"/>
              </a:ext>
            </a:extLst>
          </p:cNvPr>
          <p:cNvGraphicFramePr>
            <a:graphicFrameLocks noGrp="1"/>
          </p:cNvGraphicFramePr>
          <p:nvPr>
            <p:extLst>
              <p:ext uri="{D42A27DB-BD31-4B8C-83A1-F6EECF244321}">
                <p14:modId xmlns:p14="http://schemas.microsoft.com/office/powerpoint/2010/main" val="2554208745"/>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426520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6FEB7E-D250-AA04-8B3B-C8DE14ADC70D}"/>
              </a:ext>
            </a:extLst>
          </p:cNvPr>
          <p:cNvSpPr>
            <a:spLocks noGrp="1"/>
          </p:cNvSpPr>
          <p:nvPr>
            <p:ph type="title"/>
          </p:nvPr>
        </p:nvSpPr>
        <p:spPr/>
        <p:txBody>
          <a:bodyPr/>
          <a:lstStyle/>
          <a:p>
            <a:r>
              <a:rPr lang="en-US" altLang="zh-CN" dirty="0"/>
              <a:t>Design Robustification</a:t>
            </a:r>
            <a:endParaRPr lang="zh-CN" altLang="en-US" dirty="0"/>
          </a:p>
        </p:txBody>
      </p:sp>
      <p:sp>
        <p:nvSpPr>
          <p:cNvPr id="6" name="文本占位符 5">
            <a:extLst>
              <a:ext uri="{FF2B5EF4-FFF2-40B4-BE49-F238E27FC236}">
                <a16:creationId xmlns:a16="http://schemas.microsoft.com/office/drawing/2014/main" id="{E8F7F76B-04DB-76EF-630C-5FA08B913919}"/>
              </a:ext>
            </a:extLst>
          </p:cNvPr>
          <p:cNvSpPr>
            <a:spLocks noGrp="1"/>
          </p:cNvSpPr>
          <p:nvPr>
            <p:ph type="body" idx="1"/>
          </p:nvPr>
        </p:nvSpPr>
        <p:spPr/>
        <p:txBody>
          <a:bodyPr/>
          <a:lstStyle/>
          <a:p>
            <a:r>
              <a:rPr lang="en-US" altLang="zh-CN" dirty="0"/>
              <a:t>Robustification by Control.</a:t>
            </a:r>
          </a:p>
          <a:p>
            <a:r>
              <a:rPr lang="en-US" altLang="zh-CN" dirty="0"/>
              <a:t>Robustification by Specification Weakening (On-going).</a:t>
            </a:r>
            <a:endParaRPr lang="zh-CN" altLang="en-US" dirty="0"/>
          </a:p>
        </p:txBody>
      </p:sp>
      <p:sp>
        <p:nvSpPr>
          <p:cNvPr id="4" name="灯片编号占位符 3">
            <a:extLst>
              <a:ext uri="{FF2B5EF4-FFF2-40B4-BE49-F238E27FC236}">
                <a16:creationId xmlns:a16="http://schemas.microsoft.com/office/drawing/2014/main" id="{B6EDE664-71D7-D84C-352E-018C51D848B1}"/>
              </a:ext>
            </a:extLst>
          </p:cNvPr>
          <p:cNvSpPr>
            <a:spLocks noGrp="1"/>
          </p:cNvSpPr>
          <p:nvPr>
            <p:ph type="sldNum" sz="quarter" idx="12"/>
          </p:nvPr>
        </p:nvSpPr>
        <p:spPr/>
        <p:txBody>
          <a:bodyPr/>
          <a:lstStyle/>
          <a:p>
            <a:fld id="{74A724E5-CF81-458D-9F9A-C575B439CC43}" type="slidenum">
              <a:rPr lang="zh-CN" altLang="en-US" smtClean="0"/>
              <a:t>26</a:t>
            </a:fld>
            <a:endParaRPr lang="zh-CN" altLang="en-US"/>
          </a:p>
        </p:txBody>
      </p:sp>
      <p:sp>
        <p:nvSpPr>
          <p:cNvPr id="2" name="内容占位符 2">
            <a:extLst>
              <a:ext uri="{FF2B5EF4-FFF2-40B4-BE49-F238E27FC236}">
                <a16:creationId xmlns:a16="http://schemas.microsoft.com/office/drawing/2014/main" id="{F65F2D77-827E-708F-0A26-FF43DF95C73F}"/>
              </a:ext>
            </a:extLst>
          </p:cNvPr>
          <p:cNvSpPr txBox="1">
            <a:spLocks/>
          </p:cNvSpPr>
          <p:nvPr/>
        </p:nvSpPr>
        <p:spPr>
          <a:xfrm>
            <a:off x="4409090" y="639762"/>
            <a:ext cx="6944710" cy="80327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00000"/>
              </a:lnSpc>
            </a:pPr>
            <a:r>
              <a:rPr lang="en-US" altLang="zh-CN" dirty="0">
                <a:latin typeface="+mj-lt"/>
              </a:rPr>
              <a:t>…, we can </a:t>
            </a:r>
            <a:r>
              <a:rPr lang="en-US" altLang="zh-CN" b="1" i="1" dirty="0">
                <a:solidFill>
                  <a:schemeClr val="tx1">
                    <a:lumMod val="75000"/>
                    <a:lumOff val="25000"/>
                  </a:schemeClr>
                </a:solidFill>
                <a:latin typeface="+mj-lt"/>
              </a:rPr>
              <a:t>systematically</a:t>
            </a:r>
            <a:r>
              <a:rPr lang="en-US" altLang="zh-CN" dirty="0">
                <a:latin typeface="+mj-lt"/>
              </a:rPr>
              <a:t> measure and </a:t>
            </a:r>
            <a:r>
              <a:rPr lang="en-US" altLang="zh-CN" b="1" i="1" dirty="0">
                <a:solidFill>
                  <a:schemeClr val="tx1">
                    <a:lumMod val="75000"/>
                    <a:lumOff val="25000"/>
                  </a:schemeClr>
                </a:solidFill>
                <a:latin typeface="+mj-lt"/>
              </a:rPr>
              <a:t>improve the behavioral robustness</a:t>
            </a:r>
            <a:r>
              <a:rPr lang="en-US" altLang="zh-CN" dirty="0">
                <a:latin typeface="+mj-lt"/>
              </a:rPr>
              <a:t> …</a:t>
            </a:r>
            <a:endParaRPr lang="zh-CN" altLang="en-US" dirty="0">
              <a:latin typeface="+mj-lt"/>
            </a:endParaRPr>
          </a:p>
        </p:txBody>
      </p:sp>
    </p:spTree>
    <p:extLst>
      <p:ext uri="{BB962C8B-B14F-4D97-AF65-F5344CB8AC3E}">
        <p14:creationId xmlns:p14="http://schemas.microsoft.com/office/powerpoint/2010/main" val="3984621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0FA9D-13AF-BA0C-063F-9360002F4900}"/>
              </a:ext>
            </a:extLst>
          </p:cNvPr>
          <p:cNvSpPr>
            <a:spLocks noGrp="1"/>
          </p:cNvSpPr>
          <p:nvPr>
            <p:ph type="title"/>
          </p:nvPr>
        </p:nvSpPr>
        <p:spPr/>
        <p:txBody>
          <a:bodyPr/>
          <a:lstStyle/>
          <a:p>
            <a:r>
              <a:rPr lang="en-US" altLang="zh-CN" dirty="0"/>
              <a:t>Intolerable Deviations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40D87-36CF-B0AB-69F3-C088A54377BC}"/>
                  </a:ext>
                </a:extLst>
              </p:cNvPr>
              <p:cNvSpPr>
                <a:spLocks noGrp="1"/>
              </p:cNvSpPr>
              <p:nvPr>
                <p:ph idx="1"/>
              </p:nvPr>
            </p:nvSpPr>
            <p:spPr>
              <a:xfrm>
                <a:off x="4117894" y="1825625"/>
                <a:ext cx="7665297" cy="4351338"/>
              </a:xfrm>
            </p:spPr>
            <p:txBody>
              <a:bodyPr/>
              <a:lstStyle/>
              <a:p>
                <a:r>
                  <a:rPr lang="en-US" altLang="zh-CN" dirty="0"/>
                  <a:t>Deviations </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Δ</m:t>
                        </m:r>
                      </m:e>
                    </m:acc>
                  </m:oMath>
                </a14:m>
                <a:r>
                  <a:rPr lang="zh-CN" altLang="en-US" dirty="0"/>
                  <a:t> </a:t>
                </a:r>
                <a:r>
                  <a:rPr lang="en-US" altLang="zh-CN" dirty="0" err="1"/>
                  <a:t>s.t.</a:t>
                </a:r>
                <a:r>
                  <a:rPr lang="en-US" altLang="zh-CN" dirty="0"/>
                  <a:t>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does not satisfy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r>
                  <a:rPr lang="en-US" altLang="zh-CN" dirty="0">
                    <a:latin typeface="Cambria Math" panose="02040503050406030204" pitchFamily="18" charset="0"/>
                  </a:rPr>
                  <a:t>Unrobust scenario:</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𝐶𝑜𝑚𝑖𝑠𝑠𝑖𝑜𝑛</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𝑈𝑝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𝐸𝑛𝑡𝑒𝑟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d>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B8240D87-36CF-B0AB-69F3-C088A54377BC}"/>
                  </a:ext>
                </a:extLst>
              </p:cNvPr>
              <p:cNvSpPr>
                <a:spLocks noGrp="1" noRot="1" noChangeAspect="1" noMove="1" noResize="1" noEditPoints="1" noAdjustHandles="1" noChangeArrowheads="1" noChangeShapeType="1" noTextEdit="1"/>
              </p:cNvSpPr>
              <p:nvPr>
                <p:ph idx="1"/>
              </p:nvPr>
            </p:nvSpPr>
            <p:spPr>
              <a:xfrm>
                <a:off x="4117894" y="1825625"/>
                <a:ext cx="7665297" cy="4351338"/>
              </a:xfrm>
              <a:blipFill>
                <a:blip r:embed="rId3"/>
                <a:stretch>
                  <a:fillRect l="-1671"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E3E75B7-F5B5-FC60-18B8-CDAAAFC34E48}"/>
              </a:ext>
            </a:extLst>
          </p:cNvPr>
          <p:cNvSpPr>
            <a:spLocks noGrp="1"/>
          </p:cNvSpPr>
          <p:nvPr>
            <p:ph type="sldNum" sz="quarter" idx="12"/>
          </p:nvPr>
        </p:nvSpPr>
        <p:spPr/>
        <p:txBody>
          <a:bodyPr/>
          <a:lstStyle/>
          <a:p>
            <a:fld id="{74A724E5-CF81-458D-9F9A-C575B439CC43}" type="slidenum">
              <a:rPr lang="zh-CN" altLang="en-US" smtClean="0"/>
              <a:t>27</a:t>
            </a:fld>
            <a:endParaRPr lang="zh-CN" altLang="en-US"/>
          </a:p>
        </p:txBody>
      </p:sp>
      <p:grpSp>
        <p:nvGrpSpPr>
          <p:cNvPr id="5" name="组合 4">
            <a:extLst>
              <a:ext uri="{FF2B5EF4-FFF2-40B4-BE49-F238E27FC236}">
                <a16:creationId xmlns:a16="http://schemas.microsoft.com/office/drawing/2014/main" id="{6B93BA1A-D090-AE38-4E2E-F75817EBD122}"/>
              </a:ext>
            </a:extLst>
          </p:cNvPr>
          <p:cNvGrpSpPr/>
          <p:nvPr/>
        </p:nvGrpSpPr>
        <p:grpSpPr>
          <a:xfrm>
            <a:off x="225838" y="1825625"/>
            <a:ext cx="3892057" cy="4489112"/>
            <a:chOff x="225838" y="1825625"/>
            <a:chExt cx="3892057" cy="4489112"/>
          </a:xfrm>
        </p:grpSpPr>
        <p:grpSp>
          <p:nvGrpSpPr>
            <p:cNvPr id="6" name="组合 5">
              <a:extLst>
                <a:ext uri="{FF2B5EF4-FFF2-40B4-BE49-F238E27FC236}">
                  <a16:creationId xmlns:a16="http://schemas.microsoft.com/office/drawing/2014/main" id="{20264DA6-881B-CFB0-B37A-179131F2C8D9}"/>
                </a:ext>
              </a:extLst>
            </p:cNvPr>
            <p:cNvGrpSpPr/>
            <p:nvPr/>
          </p:nvGrpSpPr>
          <p:grpSpPr>
            <a:xfrm>
              <a:off x="1416843" y="1825625"/>
              <a:ext cx="2701052" cy="4489112"/>
              <a:chOff x="7594429" y="873148"/>
              <a:chExt cx="2701052" cy="4489112"/>
            </a:xfrm>
          </p:grpSpPr>
          <p:sp>
            <p:nvSpPr>
              <p:cNvPr id="12" name="矩形: 圆角 11">
                <a:extLst>
                  <a:ext uri="{FF2B5EF4-FFF2-40B4-BE49-F238E27FC236}">
                    <a16:creationId xmlns:a16="http://schemas.microsoft.com/office/drawing/2014/main" id="{83EF56D3-A5C4-F5D0-592C-F24757324FF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373E6446-E359-00F5-CE4C-5EB9A6B2ED11}"/>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F76C59EB-F31F-6CE6-72FA-AB130018275F}"/>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60789011-EB45-197E-EBF8-E4BE724ACB5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D6272873-BDD5-7CB6-A9B1-9BC3DAEA0DA4}"/>
                  </a:ext>
                </a:extLst>
              </p:cNvPr>
              <p:cNvCxnSpPr>
                <a:cxnSpLocks/>
                <a:stCxn id="13" idx="2"/>
                <a:endCxn id="14"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F984B1FB-1093-D621-3CBD-8042CD4B2CF3}"/>
                  </a:ext>
                </a:extLst>
              </p:cNvPr>
              <p:cNvCxnSpPr>
                <a:cxnSpLocks/>
                <a:stCxn id="14" idx="2"/>
                <a:endCxn id="15"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连接符: 曲线 17">
                <a:extLst>
                  <a:ext uri="{FF2B5EF4-FFF2-40B4-BE49-F238E27FC236}">
                    <a16:creationId xmlns:a16="http://schemas.microsoft.com/office/drawing/2014/main" id="{199AD73F-93D8-4139-0901-F1942F91C2E7}"/>
                  </a:ext>
                </a:extLst>
              </p:cNvPr>
              <p:cNvCxnSpPr>
                <a:cxnSpLocks/>
                <a:stCxn id="12" idx="3"/>
                <a:endCxn id="13"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连接符: 曲线 18">
                <a:extLst>
                  <a:ext uri="{FF2B5EF4-FFF2-40B4-BE49-F238E27FC236}">
                    <a16:creationId xmlns:a16="http://schemas.microsoft.com/office/drawing/2014/main" id="{77C3C202-44B4-CB8E-D091-8E6B5FD4F4E2}"/>
                  </a:ext>
                </a:extLst>
              </p:cNvPr>
              <p:cNvCxnSpPr>
                <a:cxnSpLocks/>
                <a:stCxn id="12" idx="1"/>
                <a:endCxn id="13"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连接符: 曲线 19">
                <a:extLst>
                  <a:ext uri="{FF2B5EF4-FFF2-40B4-BE49-F238E27FC236}">
                    <a16:creationId xmlns:a16="http://schemas.microsoft.com/office/drawing/2014/main" id="{9B8538BE-4218-31B0-96F0-3186292DE3EF}"/>
                  </a:ext>
                </a:extLst>
              </p:cNvPr>
              <p:cNvCxnSpPr>
                <a:cxnSpLocks/>
                <a:stCxn id="21" idx="4"/>
                <a:endCxn id="12"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A512A305-F0AF-31DB-155F-0ECE2E3CCCA6}"/>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90DD54D-84E2-98B2-3E6A-6AFA82F6DA5F}"/>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CA616D6C-D856-BF25-42EB-0E1EDE51110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273EC5A-ADE1-5890-17E2-8F0263DC4B72}"/>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5F7D30E-8851-6655-3423-FB53858E12C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sp>
          <p:nvSpPr>
            <p:cNvPr id="7" name="矩形: 圆角 2">
              <a:extLst>
                <a:ext uri="{FF2B5EF4-FFF2-40B4-BE49-F238E27FC236}">
                  <a16:creationId xmlns:a16="http://schemas.microsoft.com/office/drawing/2014/main" id="{C438C93E-E074-CDFF-35AA-405B636E0435}"/>
                </a:ext>
              </a:extLst>
            </p:cNvPr>
            <p:cNvSpPr/>
            <p:nvPr/>
          </p:nvSpPr>
          <p:spPr>
            <a:xfrm>
              <a:off x="225838" y="2479060"/>
              <a:ext cx="1187791" cy="711975"/>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Go Back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CAB4BBD-1C1D-06EA-0226-DF3E28D88C11}"/>
                </a:ext>
              </a:extLst>
            </p:cNvPr>
            <p:cNvSpPr txBox="1"/>
            <p:nvPr/>
          </p:nvSpPr>
          <p:spPr>
            <a:xfrm>
              <a:off x="578143" y="1999081"/>
              <a:ext cx="495591"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Up</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6968713-3A59-E923-D0CE-BE0BB0DAD777}"/>
                </a:ext>
              </a:extLst>
            </p:cNvPr>
            <p:cNvSpPr txBox="1"/>
            <p:nvPr/>
          </p:nvSpPr>
          <p:spPr>
            <a:xfrm>
              <a:off x="269203" y="3362358"/>
              <a:ext cx="1357920"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Commission</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10" name="连接符: 曲线 9">
              <a:extLst>
                <a:ext uri="{FF2B5EF4-FFF2-40B4-BE49-F238E27FC236}">
                  <a16:creationId xmlns:a16="http://schemas.microsoft.com/office/drawing/2014/main" id="{31DD6AC8-7E93-CC57-29CA-6808CCDB60B8}"/>
                </a:ext>
              </a:extLst>
            </p:cNvPr>
            <p:cNvCxnSpPr>
              <a:stCxn id="13" idx="1"/>
              <a:endCxn id="7" idx="2"/>
            </p:cNvCxnSpPr>
            <p:nvPr/>
          </p:nvCxnSpPr>
          <p:spPr>
            <a:xfrm rot="10800000">
              <a:off x="819734" y="3191035"/>
              <a:ext cx="1357920" cy="300392"/>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3C9A5A90-2F74-8962-E171-3CC26F34EF83}"/>
                </a:ext>
              </a:extLst>
            </p:cNvPr>
            <p:cNvCxnSpPr>
              <a:cxnSpLocks/>
              <a:stCxn id="7" idx="0"/>
              <a:endCxn id="12" idx="1"/>
            </p:cNvCxnSpPr>
            <p:nvPr/>
          </p:nvCxnSpPr>
          <p:spPr>
            <a:xfrm rot="5400000" flipH="1" flipV="1">
              <a:off x="1388047" y="1689453"/>
              <a:ext cx="221295" cy="1357921"/>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Image" descr="Image">
            <a:extLst>
              <a:ext uri="{FF2B5EF4-FFF2-40B4-BE49-F238E27FC236}">
                <a16:creationId xmlns:a16="http://schemas.microsoft.com/office/drawing/2014/main" id="{7BD8D57B-676D-04EE-72E8-99B01D0A6E8D}"/>
              </a:ext>
            </a:extLst>
          </p:cNvPr>
          <p:cNvPicPr>
            <a:picLocks noChangeAspect="1"/>
          </p:cNvPicPr>
          <p:nvPr/>
        </p:nvPicPr>
        <p:blipFill rotWithShape="1">
          <a:blip r:embed="rId4"/>
          <a:srcRect l="64660"/>
          <a:stretch/>
        </p:blipFill>
        <p:spPr>
          <a:xfrm>
            <a:off x="9273835" y="3541495"/>
            <a:ext cx="2387651" cy="3179980"/>
          </a:xfrm>
          <a:prstGeom prst="rect">
            <a:avLst/>
          </a:prstGeom>
          <a:ln w="12700">
            <a:miter lim="400000"/>
          </a:ln>
        </p:spPr>
      </p:pic>
      <p:grpSp>
        <p:nvGrpSpPr>
          <p:cNvPr id="26" name="组合 25">
            <a:extLst>
              <a:ext uri="{FF2B5EF4-FFF2-40B4-BE49-F238E27FC236}">
                <a16:creationId xmlns:a16="http://schemas.microsoft.com/office/drawing/2014/main" id="{AE761F09-6F3A-BE4A-4FB2-34460B7CBEE6}"/>
              </a:ext>
            </a:extLst>
          </p:cNvPr>
          <p:cNvGrpSpPr/>
          <p:nvPr/>
        </p:nvGrpSpPr>
        <p:grpSpPr>
          <a:xfrm>
            <a:off x="4307830" y="3547024"/>
            <a:ext cx="1938294" cy="2848670"/>
            <a:chOff x="4307830" y="3547024"/>
            <a:chExt cx="1938294" cy="2848670"/>
          </a:xfrm>
        </p:grpSpPr>
        <p:pic>
          <p:nvPicPr>
            <p:cNvPr id="28" name="Image" descr="Image">
              <a:extLst>
                <a:ext uri="{FF2B5EF4-FFF2-40B4-BE49-F238E27FC236}">
                  <a16:creationId xmlns:a16="http://schemas.microsoft.com/office/drawing/2014/main" id="{1C01B8B6-224D-BC55-978A-F37F5C20F39D}"/>
                </a:ext>
              </a:extLst>
            </p:cNvPr>
            <p:cNvPicPr>
              <a:picLocks noChangeAspect="1"/>
            </p:cNvPicPr>
            <p:nvPr/>
          </p:nvPicPr>
          <p:blipFill rotWithShape="1">
            <a:blip r:embed="rId4"/>
            <a:srcRect l="33195" r="41139" b="19854"/>
            <a:stretch/>
          </p:blipFill>
          <p:spPr>
            <a:xfrm>
              <a:off x="4307830" y="3547024"/>
              <a:ext cx="1938294" cy="2848670"/>
            </a:xfrm>
            <a:prstGeom prst="rect">
              <a:avLst/>
            </a:prstGeom>
            <a:ln w="12700">
              <a:miter lim="400000"/>
            </a:ln>
          </p:spPr>
        </p:pic>
        <p:sp>
          <p:nvSpPr>
            <p:cNvPr id="31" name="矩形 30">
              <a:extLst>
                <a:ext uri="{FF2B5EF4-FFF2-40B4-BE49-F238E27FC236}">
                  <a16:creationId xmlns:a16="http://schemas.microsoft.com/office/drawing/2014/main" id="{A27642EF-2EA7-0867-8EBB-D4C28E136C65}"/>
                </a:ext>
              </a:extLst>
            </p:cNvPr>
            <p:cNvSpPr/>
            <p:nvPr/>
          </p:nvSpPr>
          <p:spPr>
            <a:xfrm>
              <a:off x="4924950" y="4963801"/>
              <a:ext cx="267475" cy="394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C40879D-9FE5-4E05-B848-5F5AB6CB5CC6}"/>
                </a:ext>
              </a:extLst>
            </p:cNvPr>
            <p:cNvSpPr/>
            <p:nvPr/>
          </p:nvSpPr>
          <p:spPr>
            <a:xfrm>
              <a:off x="4820606" y="5534067"/>
              <a:ext cx="476161" cy="5166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对话气泡: 圆角矩形 35">
            <a:extLst>
              <a:ext uri="{FF2B5EF4-FFF2-40B4-BE49-F238E27FC236}">
                <a16:creationId xmlns:a16="http://schemas.microsoft.com/office/drawing/2014/main" id="{4944DA74-C6BF-985D-4E1C-806FDA0795ED}"/>
              </a:ext>
            </a:extLst>
          </p:cNvPr>
          <p:cNvSpPr/>
          <p:nvPr/>
        </p:nvSpPr>
        <p:spPr>
          <a:xfrm>
            <a:off x="3662938" y="3707228"/>
            <a:ext cx="3074051" cy="1017860"/>
          </a:xfrm>
          <a:prstGeom prst="wedgeRoundRectCallout">
            <a:avLst>
              <a:gd name="adj1" fmla="val 59421"/>
              <a:gd name="adj2" fmla="val 173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rgbClr val="FF0000"/>
                </a:solidFill>
              </a:rPr>
              <a:t>Mode switching not completed yet!</a:t>
            </a:r>
            <a:endParaRPr lang="zh-CN" altLang="en-US" sz="2400" b="1" dirty="0">
              <a:solidFill>
                <a:srgbClr val="FF0000"/>
              </a:solidFill>
            </a:endParaRPr>
          </a:p>
        </p:txBody>
      </p:sp>
      <p:grpSp>
        <p:nvGrpSpPr>
          <p:cNvPr id="30" name="组合 29">
            <a:extLst>
              <a:ext uri="{FF2B5EF4-FFF2-40B4-BE49-F238E27FC236}">
                <a16:creationId xmlns:a16="http://schemas.microsoft.com/office/drawing/2014/main" id="{BAFF1D83-32A8-C8A1-8219-C17292C54EFC}"/>
              </a:ext>
            </a:extLst>
          </p:cNvPr>
          <p:cNvGrpSpPr/>
          <p:nvPr/>
        </p:nvGrpSpPr>
        <p:grpSpPr>
          <a:xfrm>
            <a:off x="6736989" y="3547024"/>
            <a:ext cx="2433817" cy="2848670"/>
            <a:chOff x="6736989" y="3547024"/>
            <a:chExt cx="2433817" cy="2848670"/>
          </a:xfrm>
        </p:grpSpPr>
        <p:grpSp>
          <p:nvGrpSpPr>
            <p:cNvPr id="33" name="组合 32">
              <a:extLst>
                <a:ext uri="{FF2B5EF4-FFF2-40B4-BE49-F238E27FC236}">
                  <a16:creationId xmlns:a16="http://schemas.microsoft.com/office/drawing/2014/main" id="{4C0ABE31-008C-FA0B-2DBD-7106CDA90AFA}"/>
                </a:ext>
              </a:extLst>
            </p:cNvPr>
            <p:cNvGrpSpPr/>
            <p:nvPr/>
          </p:nvGrpSpPr>
          <p:grpSpPr>
            <a:xfrm>
              <a:off x="6840018" y="3547024"/>
              <a:ext cx="2330788" cy="2848670"/>
              <a:chOff x="3673343" y="1930977"/>
              <a:chExt cx="2853407" cy="3487410"/>
            </a:xfrm>
          </p:grpSpPr>
          <p:pic>
            <p:nvPicPr>
              <p:cNvPr id="34" name="Image" descr="Image">
                <a:extLst>
                  <a:ext uri="{FF2B5EF4-FFF2-40B4-BE49-F238E27FC236}">
                    <a16:creationId xmlns:a16="http://schemas.microsoft.com/office/drawing/2014/main" id="{3885D9D6-1754-6E75-FB13-C71C25D108C2}"/>
                  </a:ext>
                </a:extLst>
              </p:cNvPr>
              <p:cNvPicPr>
                <a:picLocks noChangeAspect="1"/>
              </p:cNvPicPr>
              <p:nvPr/>
            </p:nvPicPr>
            <p:blipFill rotWithShape="1">
              <a:blip r:embed="rId4"/>
              <a:srcRect r="69135" b="19854"/>
              <a:stretch/>
            </p:blipFill>
            <p:spPr>
              <a:xfrm>
                <a:off x="3673343" y="1930977"/>
                <a:ext cx="2853407" cy="3487410"/>
              </a:xfrm>
              <a:prstGeom prst="rect">
                <a:avLst/>
              </a:prstGeom>
              <a:ln w="12700">
                <a:miter lim="400000"/>
              </a:ln>
            </p:spPr>
          </p:pic>
          <p:sp>
            <p:nvSpPr>
              <p:cNvPr id="35" name="矩形 34">
                <a:extLst>
                  <a:ext uri="{FF2B5EF4-FFF2-40B4-BE49-F238E27FC236}">
                    <a16:creationId xmlns:a16="http://schemas.microsoft.com/office/drawing/2014/main" id="{A698AA57-5CDC-7EB0-09AF-E935CC5FB64E}"/>
                  </a:ext>
                </a:extLst>
              </p:cNvPr>
              <p:cNvSpPr/>
              <p:nvPr/>
            </p:nvSpPr>
            <p:spPr>
              <a:xfrm>
                <a:off x="4231934" y="3674682"/>
                <a:ext cx="468535" cy="128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255E1850-49E6-5447-3406-95E736BF65D2}"/>
                </a:ext>
              </a:extLst>
            </p:cNvPr>
            <p:cNvSpPr txBox="1"/>
            <p:nvPr/>
          </p:nvSpPr>
          <p:spPr>
            <a:xfrm>
              <a:off x="6736989" y="5743339"/>
              <a:ext cx="1681368" cy="369332"/>
            </a:xfrm>
            <a:prstGeom prst="rect">
              <a:avLst/>
            </a:prstGeom>
            <a:noFill/>
          </p:spPr>
          <p:txBody>
            <a:bodyPr wrap="square" rtlCol="0">
              <a:spAutoFit/>
            </a:bodyPr>
            <a:lstStyle/>
            <a:p>
              <a:r>
                <a:rPr lang="en-US" altLang="zh-CN" b="1" dirty="0"/>
                <a:t>Transiting to</a:t>
              </a:r>
              <a:endParaRPr lang="zh-CN" altLang="en-US" b="1" dirty="0"/>
            </a:p>
          </p:txBody>
        </p:sp>
      </p:grpSp>
      <p:graphicFrame>
        <p:nvGraphicFramePr>
          <p:cNvPr id="38" name="表格 37">
            <a:extLst>
              <a:ext uri="{FF2B5EF4-FFF2-40B4-BE49-F238E27FC236}">
                <a16:creationId xmlns:a16="http://schemas.microsoft.com/office/drawing/2014/main" id="{4E6DB4DF-72A6-CA94-56F2-C53154BB59DD}"/>
              </a:ext>
            </a:extLst>
          </p:cNvPr>
          <p:cNvGraphicFramePr>
            <a:graphicFrameLocks noGrp="1"/>
          </p:cNvGraphicFramePr>
          <p:nvPr>
            <p:extLst>
              <p:ext uri="{D42A27DB-BD31-4B8C-83A1-F6EECF244321}">
                <p14:modId xmlns:p14="http://schemas.microsoft.com/office/powerpoint/2010/main" val="2819551672"/>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14156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87357-E748-A5C6-4E92-2C3882B5C24C}"/>
              </a:ext>
            </a:extLst>
          </p:cNvPr>
          <p:cNvSpPr>
            <a:spLocks noGrp="1"/>
          </p:cNvSpPr>
          <p:nvPr>
            <p:ph type="title"/>
          </p:nvPr>
        </p:nvSpPr>
        <p:spPr/>
        <p:txBody>
          <a:bodyPr/>
          <a:lstStyle/>
          <a:p>
            <a:r>
              <a:rPr lang="en-US" altLang="zh-CN" dirty="0"/>
              <a:t>Robustification Problem</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8A4404C-3614-9A05-3DE8-D973F523A08C}"/>
                  </a:ext>
                </a:extLst>
              </p:cNvPr>
              <p:cNvSpPr>
                <a:spLocks noGrp="1"/>
              </p:cNvSpPr>
              <p:nvPr>
                <p:ph idx="1"/>
              </p:nvPr>
            </p:nvSpPr>
            <p:spPr/>
            <p:txBody>
              <a:bodyPr/>
              <a:lstStyle/>
              <a:p>
                <a:r>
                  <a:rPr lang="en-US" altLang="zh-CN" dirty="0"/>
                  <a:t>Basic Robustification Problem</a:t>
                </a:r>
                <a:r>
                  <a:rPr lang="en-US" altLang="zh-CN" i="1" dirty="0"/>
                  <a:t> </a:t>
                </a:r>
                <a14:m>
                  <m:oMath xmlns:m="http://schemas.openxmlformats.org/officeDocument/2006/math">
                    <m:r>
                      <a:rPr lang="en-US" altLang="zh-CN" b="0" i="1" smtClean="0">
                        <a:latin typeface="Cambria Math" panose="02040503050406030204" pitchFamily="18" charset="0"/>
                      </a:rPr>
                      <m:t>𝑅𝑏</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i="1" dirty="0"/>
                  <a:t>:</a:t>
                </a:r>
              </a:p>
              <a:p>
                <a:pPr marL="1143000" lvl="1" indent="-457200"/>
                <a:r>
                  <a:rPr lang="en-US" altLang="zh-CN" dirty="0"/>
                  <a:t>Given machine </a:t>
                </a:r>
                <a14:m>
                  <m:oMath xmlns:m="http://schemas.openxmlformats.org/officeDocument/2006/math">
                    <m:r>
                      <a:rPr lang="en-US" altLang="zh-CN" i="1" dirty="0" smtClean="0">
                        <a:latin typeface="Cambria Math" panose="02040503050406030204" pitchFamily="18" charset="0"/>
                      </a:rPr>
                      <m:t>𝑀</m:t>
                    </m:r>
                  </m:oMath>
                </a14:m>
                <a:r>
                  <a:rPr lang="en-US" altLang="zh-CN" dirty="0"/>
                  <a:t>, env </a:t>
                </a:r>
                <a14:m>
                  <m:oMath xmlns:m="http://schemas.openxmlformats.org/officeDocument/2006/math">
                    <m:r>
                      <a:rPr lang="en-US" altLang="zh-CN" i="1" dirty="0" smtClean="0">
                        <a:latin typeface="Cambria Math" panose="02040503050406030204" pitchFamily="18" charset="0"/>
                      </a:rPr>
                      <m:t>𝐸</m:t>
                    </m:r>
                  </m:oMath>
                </a14:m>
                <a:r>
                  <a:rPr lang="en-US" altLang="zh-CN" dirty="0"/>
                  <a:t>, intolerable deviations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𝛿</m:t>
                        </m:r>
                      </m:e>
                    </m:acc>
                  </m:oMath>
                </a14:m>
                <a:r>
                  <a:rPr lang="en-US" altLang="zh-CN" dirty="0"/>
                  <a:t>, and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oMath>
                </a14:m>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p>
              <a:p>
                <a:pPr marL="1143000" lvl="1" indent="-457200"/>
                <a:r>
                  <a:rPr lang="en-US" altLang="zh-CN" dirty="0"/>
                  <a:t>Find </a:t>
                </a:r>
                <a:r>
                  <a:rPr lang="en-US" altLang="zh-CN" dirty="0">
                    <a:solidFill>
                      <a:schemeClr val="accent4"/>
                    </a:solidFill>
                  </a:rPr>
                  <a:t>re-design </a:t>
                </a:r>
                <a14:m>
                  <m:oMath xmlns:m="http://schemas.openxmlformats.org/officeDocument/2006/math">
                    <m:r>
                      <a:rPr lang="en-US" altLang="zh-CN" b="0" i="1" smtClean="0">
                        <a:solidFill>
                          <a:schemeClr val="accent4"/>
                        </a:solidFill>
                        <a:latin typeface="Cambria Math" panose="02040503050406030204" pitchFamily="18" charset="0"/>
                      </a:rPr>
                      <m:t>𝑀</m:t>
                    </m:r>
                    <m:r>
                      <a:rPr lang="en-US" altLang="zh-CN" b="0" i="1" smtClean="0">
                        <a:solidFill>
                          <a:schemeClr val="accent4"/>
                        </a:solidFill>
                        <a:latin typeface="Cambria Math" panose="02040503050406030204" pitchFamily="18" charset="0"/>
                      </a:rPr>
                      <m:t>′</m:t>
                    </m:r>
                  </m:oMath>
                </a14:m>
                <a:r>
                  <a:rPr lang="en-US" altLang="zh-CN" dirty="0">
                    <a:solidFill>
                      <a:schemeClr val="accent4"/>
                    </a:solidFill>
                  </a:rPr>
                  <a:t> </a:t>
                </a:r>
                <a:r>
                  <a:rPr lang="en-US" altLang="zh-CN" dirty="0" err="1">
                    <a:solidFill>
                      <a:schemeClr val="accent4"/>
                    </a:solidFill>
                  </a:rPr>
                  <a:t>s.t.</a:t>
                </a:r>
                <a:r>
                  <a:rPr lang="en-US" altLang="zh-CN" dirty="0">
                    <a:solidFill>
                      <a:schemeClr val="accent4"/>
                    </a:solidFill>
                  </a:rPr>
                  <a:t> </a:t>
                </a:r>
                <a14:m>
                  <m:oMath xmlns:m="http://schemas.openxmlformats.org/officeDocument/2006/math">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𝑀</m:t>
                        </m:r>
                      </m:e>
                      <m:sup>
                        <m:r>
                          <a:rPr lang="en-US" altLang="zh-CN" b="0" i="1" smtClean="0">
                            <a:solidFill>
                              <a:schemeClr val="accent4"/>
                            </a:solidFill>
                            <a:latin typeface="Cambria Math" panose="02040503050406030204" pitchFamily="18" charset="0"/>
                          </a:rPr>
                          <m:t>′</m:t>
                        </m:r>
                      </m:sup>
                    </m:sSup>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𝐸</m:t>
                        </m:r>
                      </m:e>
                      <m:sup>
                        <m:r>
                          <a:rPr lang="en-US" altLang="zh-CN" b="0" i="1" smtClean="0">
                            <a:solidFill>
                              <a:schemeClr val="accent4"/>
                            </a:solidFill>
                            <a:latin typeface="Cambria Math" panose="02040503050406030204" pitchFamily="18" charset="0"/>
                          </a:rPr>
                          <m:t>′</m:t>
                        </m:r>
                      </m:sup>
                    </m:sSup>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𝑃</m:t>
                    </m:r>
                  </m:oMath>
                </a14:m>
                <a:r>
                  <a:rPr lang="en-US" altLang="zh-CN" dirty="0"/>
                  <a:t>. </a:t>
                </a:r>
                <a:endParaRPr lang="zh-CN" altLang="en-US" dirty="0"/>
              </a:p>
            </p:txBody>
          </p:sp>
        </mc:Choice>
        <mc:Fallback>
          <p:sp>
            <p:nvSpPr>
              <p:cNvPr id="3" name="内容占位符 2">
                <a:extLst>
                  <a:ext uri="{FF2B5EF4-FFF2-40B4-BE49-F238E27FC236}">
                    <a16:creationId xmlns:a16="http://schemas.microsoft.com/office/drawing/2014/main" id="{58A4404C-3614-9A05-3DE8-D973F523A0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10CEFCB-DA3B-60D2-124C-0F440CA73FC1}"/>
              </a:ext>
            </a:extLst>
          </p:cNvPr>
          <p:cNvSpPr>
            <a:spLocks noGrp="1"/>
          </p:cNvSpPr>
          <p:nvPr>
            <p:ph type="sldNum" sz="quarter" idx="12"/>
          </p:nvPr>
        </p:nvSpPr>
        <p:spPr/>
        <p:txBody>
          <a:bodyPr/>
          <a:lstStyle/>
          <a:p>
            <a:fld id="{74A724E5-CF81-458D-9F9A-C575B439CC43}" type="slidenum">
              <a:rPr lang="zh-CN" altLang="en-US" smtClean="0"/>
              <a:t>28</a:t>
            </a:fld>
            <a:endParaRPr lang="zh-CN" altLang="en-US"/>
          </a:p>
        </p:txBody>
      </p:sp>
      <p:graphicFrame>
        <p:nvGraphicFramePr>
          <p:cNvPr id="6" name="表格 5">
            <a:extLst>
              <a:ext uri="{FF2B5EF4-FFF2-40B4-BE49-F238E27FC236}">
                <a16:creationId xmlns:a16="http://schemas.microsoft.com/office/drawing/2014/main" id="{6DD1A052-6FF1-028A-9EC7-6EBEE072F233}"/>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97197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0E0A1EF-CBC1-333D-38AD-1EB8689C9816}"/>
              </a:ext>
            </a:extLst>
          </p:cNvPr>
          <p:cNvSpPr>
            <a:spLocks noGrp="1"/>
          </p:cNvSpPr>
          <p:nvPr>
            <p:ph type="title"/>
          </p:nvPr>
        </p:nvSpPr>
        <p:spPr/>
        <p:txBody>
          <a:bodyPr/>
          <a:lstStyle/>
          <a:p>
            <a:r>
              <a:rPr lang="en-US" altLang="zh-CN" dirty="0"/>
              <a:t>Trade-Offs between Solutions</a:t>
            </a:r>
            <a:endParaRPr lang="zh-CN" altLang="en-US" dirty="0"/>
          </a:p>
        </p:txBody>
      </p:sp>
      <p:sp>
        <p:nvSpPr>
          <p:cNvPr id="9" name="文本占位符 8">
            <a:extLst>
              <a:ext uri="{FF2B5EF4-FFF2-40B4-BE49-F238E27FC236}">
                <a16:creationId xmlns:a16="http://schemas.microsoft.com/office/drawing/2014/main" id="{862B0D38-805F-E8C6-C3E5-D865EF9B8FB5}"/>
              </a:ext>
            </a:extLst>
          </p:cNvPr>
          <p:cNvSpPr>
            <a:spLocks noGrp="1"/>
          </p:cNvSpPr>
          <p:nvPr>
            <p:ph type="body" idx="1"/>
          </p:nvPr>
        </p:nvSpPr>
        <p:spPr>
          <a:xfrm>
            <a:off x="839788" y="1681163"/>
            <a:ext cx="5157787" cy="555716"/>
          </a:xfrm>
        </p:spPr>
        <p:txBody>
          <a:bodyPr/>
          <a:lstStyle/>
          <a:p>
            <a:r>
              <a:rPr lang="en-US" altLang="zh-CN" dirty="0"/>
              <a:t>Disable all </a:t>
            </a:r>
            <a:r>
              <a:rPr lang="en-US" altLang="zh-CN" i="1" dirty="0"/>
              <a:t>up</a:t>
            </a:r>
            <a:r>
              <a:rPr lang="en-US" altLang="zh-CN" dirty="0"/>
              <a:t> actions</a:t>
            </a:r>
            <a:endParaRPr lang="zh-CN" altLang="en-US" dirty="0"/>
          </a:p>
        </p:txBody>
      </p:sp>
      <p:sp>
        <p:nvSpPr>
          <p:cNvPr id="11" name="文本占位符 10">
            <a:extLst>
              <a:ext uri="{FF2B5EF4-FFF2-40B4-BE49-F238E27FC236}">
                <a16:creationId xmlns:a16="http://schemas.microsoft.com/office/drawing/2014/main" id="{C416CD7D-A4CE-2BA6-D252-1841549CBE81}"/>
              </a:ext>
            </a:extLst>
          </p:cNvPr>
          <p:cNvSpPr>
            <a:spLocks noGrp="1"/>
          </p:cNvSpPr>
          <p:nvPr>
            <p:ph type="body" sz="quarter" idx="3"/>
          </p:nvPr>
        </p:nvSpPr>
        <p:spPr>
          <a:xfrm>
            <a:off x="6172200" y="1681163"/>
            <a:ext cx="5183188" cy="555716"/>
          </a:xfrm>
        </p:spPr>
        <p:txBody>
          <a:bodyPr/>
          <a:lstStyle/>
          <a:p>
            <a:r>
              <a:rPr lang="en-US" altLang="zh-CN" dirty="0"/>
              <a:t>Synchronize on mode-switching</a:t>
            </a:r>
            <a:endParaRPr lang="zh-CN" altLang="en-US" dirty="0"/>
          </a:p>
        </p:txBody>
      </p:sp>
      <p:pic>
        <p:nvPicPr>
          <p:cNvPr id="58" name="内容占位符 57" descr="图片包含 图示&#10;&#10;描述已自动生成">
            <a:extLst>
              <a:ext uri="{FF2B5EF4-FFF2-40B4-BE49-F238E27FC236}">
                <a16:creationId xmlns:a16="http://schemas.microsoft.com/office/drawing/2014/main" id="{52B203C3-4B30-DC3A-518E-6E07A6B517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9580" y="2245306"/>
            <a:ext cx="3627862" cy="4477283"/>
          </a:xfrm>
        </p:spPr>
      </p:pic>
      <p:sp>
        <p:nvSpPr>
          <p:cNvPr id="4" name="灯片编号占位符 3">
            <a:extLst>
              <a:ext uri="{FF2B5EF4-FFF2-40B4-BE49-F238E27FC236}">
                <a16:creationId xmlns:a16="http://schemas.microsoft.com/office/drawing/2014/main" id="{5D15340C-2A92-F086-4FF8-D40757040361}"/>
              </a:ext>
            </a:extLst>
          </p:cNvPr>
          <p:cNvSpPr>
            <a:spLocks noGrp="1"/>
          </p:cNvSpPr>
          <p:nvPr>
            <p:ph type="sldNum" sz="quarter" idx="12"/>
          </p:nvPr>
        </p:nvSpPr>
        <p:spPr/>
        <p:txBody>
          <a:bodyPr/>
          <a:lstStyle/>
          <a:p>
            <a:fld id="{74A724E5-CF81-458D-9F9A-C575B439CC43}" type="slidenum">
              <a:rPr lang="zh-CN" altLang="en-US" smtClean="0"/>
              <a:t>29</a:t>
            </a:fld>
            <a:endParaRPr lang="zh-CN" altLang="en-US"/>
          </a:p>
        </p:txBody>
      </p:sp>
      <p:pic>
        <p:nvPicPr>
          <p:cNvPr id="13" name="内容占位符 12" descr="图片包含 图示&#10;&#10;描述已自动生成">
            <a:extLst>
              <a:ext uri="{FF2B5EF4-FFF2-40B4-BE49-F238E27FC236}">
                <a16:creationId xmlns:a16="http://schemas.microsoft.com/office/drawing/2014/main" id="{53DC8D9E-6CE3-4DD3-474D-04D9F565B25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428777" y="2244190"/>
            <a:ext cx="3979808" cy="4477284"/>
          </a:xfrm>
          <a:prstGeom prst="rect">
            <a:avLst/>
          </a:prstGeom>
        </p:spPr>
      </p:pic>
      <p:sp>
        <p:nvSpPr>
          <p:cNvPr id="14" name="乘号 13">
            <a:extLst>
              <a:ext uri="{FF2B5EF4-FFF2-40B4-BE49-F238E27FC236}">
                <a16:creationId xmlns:a16="http://schemas.microsoft.com/office/drawing/2014/main" id="{898A2962-1F5C-B08E-E6E2-61B846930DF0}"/>
              </a:ext>
            </a:extLst>
          </p:cNvPr>
          <p:cNvSpPr/>
          <p:nvPr/>
        </p:nvSpPr>
        <p:spPr>
          <a:xfrm>
            <a:off x="2697837"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乘号 14">
            <a:extLst>
              <a:ext uri="{FF2B5EF4-FFF2-40B4-BE49-F238E27FC236}">
                <a16:creationId xmlns:a16="http://schemas.microsoft.com/office/drawing/2014/main" id="{9AAE0CC4-608A-C013-FF0C-88169C27D009}"/>
              </a:ext>
            </a:extLst>
          </p:cNvPr>
          <p:cNvSpPr/>
          <p:nvPr/>
        </p:nvSpPr>
        <p:spPr>
          <a:xfrm>
            <a:off x="3452228"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乘号 15">
            <a:extLst>
              <a:ext uri="{FF2B5EF4-FFF2-40B4-BE49-F238E27FC236}">
                <a16:creationId xmlns:a16="http://schemas.microsoft.com/office/drawing/2014/main" id="{5E0C774F-17A9-40CA-B38B-DE085AF663B3}"/>
              </a:ext>
            </a:extLst>
          </p:cNvPr>
          <p:cNvSpPr/>
          <p:nvPr/>
        </p:nvSpPr>
        <p:spPr>
          <a:xfrm>
            <a:off x="2508911"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乘号 16">
            <a:extLst>
              <a:ext uri="{FF2B5EF4-FFF2-40B4-BE49-F238E27FC236}">
                <a16:creationId xmlns:a16="http://schemas.microsoft.com/office/drawing/2014/main" id="{246AD8B9-262F-B987-323D-32588B96CB54}"/>
              </a:ext>
            </a:extLst>
          </p:cNvPr>
          <p:cNvSpPr/>
          <p:nvPr/>
        </p:nvSpPr>
        <p:spPr>
          <a:xfrm>
            <a:off x="3602826"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70483BC-B14E-65CE-5077-8B911AA9E7E6}"/>
              </a:ext>
            </a:extLst>
          </p:cNvPr>
          <p:cNvSpPr/>
          <p:nvPr/>
        </p:nvSpPr>
        <p:spPr>
          <a:xfrm>
            <a:off x="7511683" y="4855663"/>
            <a:ext cx="2803656" cy="6423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对话气泡: 圆角矩形 59">
            <a:extLst>
              <a:ext uri="{FF2B5EF4-FFF2-40B4-BE49-F238E27FC236}">
                <a16:creationId xmlns:a16="http://schemas.microsoft.com/office/drawing/2014/main" id="{E5265878-D94C-C0EF-E517-73131DA49FBB}"/>
              </a:ext>
            </a:extLst>
          </p:cNvPr>
          <p:cNvSpPr/>
          <p:nvPr/>
        </p:nvSpPr>
        <p:spPr>
          <a:xfrm>
            <a:off x="1698092" y="5066340"/>
            <a:ext cx="3294821" cy="1034891"/>
          </a:xfrm>
          <a:prstGeom prst="wedgeRoundRectCallout">
            <a:avLst>
              <a:gd name="adj1" fmla="val -16826"/>
              <a:gd name="adj2" fmla="val -85759"/>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accent4"/>
                </a:solidFill>
              </a:rPr>
              <a:t>Low cost</a:t>
            </a:r>
            <a:r>
              <a:rPr lang="en-US" altLang="zh-CN" sz="2800" b="1" dirty="0">
                <a:solidFill>
                  <a:schemeClr val="tx1"/>
                </a:solidFill>
              </a:rPr>
              <a:t>, but </a:t>
            </a:r>
            <a:r>
              <a:rPr lang="en-US" altLang="zh-CN" sz="2800" b="1" dirty="0">
                <a:solidFill>
                  <a:schemeClr val="accent2"/>
                </a:solidFill>
              </a:rPr>
              <a:t>Lose functionalities</a:t>
            </a:r>
            <a:endParaRPr lang="zh-CN" altLang="en-US" sz="2800" b="1" dirty="0">
              <a:solidFill>
                <a:schemeClr val="accent2"/>
              </a:solidFill>
            </a:endParaRPr>
          </a:p>
        </p:txBody>
      </p:sp>
      <p:sp>
        <p:nvSpPr>
          <p:cNvPr id="61" name="对话气泡: 圆角矩形 60">
            <a:extLst>
              <a:ext uri="{FF2B5EF4-FFF2-40B4-BE49-F238E27FC236}">
                <a16:creationId xmlns:a16="http://schemas.microsoft.com/office/drawing/2014/main" id="{FD012DCF-EC74-9A0A-26F1-EA6D5566F5FB}"/>
              </a:ext>
            </a:extLst>
          </p:cNvPr>
          <p:cNvSpPr/>
          <p:nvPr/>
        </p:nvSpPr>
        <p:spPr>
          <a:xfrm>
            <a:off x="7413441" y="3391116"/>
            <a:ext cx="3856901" cy="1230006"/>
          </a:xfrm>
          <a:prstGeom prst="wedgeRoundRectCallout">
            <a:avLst>
              <a:gd name="adj1" fmla="val -17078"/>
              <a:gd name="adj2" fmla="val 8877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accent4"/>
                </a:solidFill>
              </a:rPr>
              <a:t>Better functionalities</a:t>
            </a:r>
            <a:r>
              <a:rPr lang="en-US" altLang="zh-CN" sz="2800" b="1" dirty="0">
                <a:solidFill>
                  <a:schemeClr val="tx1"/>
                </a:solidFill>
              </a:rPr>
              <a:t>, but </a:t>
            </a:r>
            <a:r>
              <a:rPr lang="en-US" altLang="zh-CN" sz="2800" b="1" dirty="0">
                <a:solidFill>
                  <a:schemeClr val="accent2"/>
                </a:solidFill>
              </a:rPr>
              <a:t>Higher cost</a:t>
            </a:r>
            <a:endParaRPr lang="zh-CN" altLang="en-US" sz="2800" b="1" dirty="0">
              <a:solidFill>
                <a:schemeClr val="accent2"/>
              </a:solidFill>
            </a:endParaRPr>
          </a:p>
        </p:txBody>
      </p:sp>
      <p:graphicFrame>
        <p:nvGraphicFramePr>
          <p:cNvPr id="3" name="表格 2">
            <a:extLst>
              <a:ext uri="{FF2B5EF4-FFF2-40B4-BE49-F238E27FC236}">
                <a16:creationId xmlns:a16="http://schemas.microsoft.com/office/drawing/2014/main" id="{38D38917-E8D4-7B88-49F2-A6640F31A0CB}"/>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5631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P spid="14" grpId="0" animBg="1"/>
      <p:bldP spid="15" grpId="0" animBg="1"/>
      <p:bldP spid="16" grpId="0" animBg="1"/>
      <p:bldP spid="17"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0FF5-01C3-AB58-6342-D4C68D76C492}"/>
              </a:ext>
            </a:extLst>
          </p:cNvPr>
          <p:cNvSpPr>
            <a:spLocks noGrp="1"/>
          </p:cNvSpPr>
          <p:nvPr>
            <p:ph type="title"/>
          </p:nvPr>
        </p:nvSpPr>
        <p:spPr/>
        <p:txBody>
          <a:bodyPr/>
          <a:lstStyle/>
          <a:p>
            <a:r>
              <a:rPr lang="en-US" altLang="zh-CN" dirty="0"/>
              <a:t>A Categorization of Robustness</a:t>
            </a:r>
            <a:endParaRPr lang="zh-CN" altLang="en-US" dirty="0"/>
          </a:p>
        </p:txBody>
      </p:sp>
      <p:sp>
        <p:nvSpPr>
          <p:cNvPr id="5" name="文本占位符 4">
            <a:extLst>
              <a:ext uri="{FF2B5EF4-FFF2-40B4-BE49-F238E27FC236}">
                <a16:creationId xmlns:a16="http://schemas.microsoft.com/office/drawing/2014/main" id="{6F9D6607-D84E-A2F0-5249-E08C59B146A0}"/>
              </a:ext>
            </a:extLst>
          </p:cNvPr>
          <p:cNvSpPr>
            <a:spLocks noGrp="1"/>
          </p:cNvSpPr>
          <p:nvPr>
            <p:ph type="body" idx="1"/>
          </p:nvPr>
        </p:nvSpPr>
        <p:spPr>
          <a:xfrm>
            <a:off x="321130" y="1681163"/>
            <a:ext cx="5676446" cy="457880"/>
          </a:xfrm>
        </p:spPr>
        <p:txBody>
          <a:bodyPr anchor="ctr"/>
          <a:lstStyle/>
          <a:p>
            <a:r>
              <a:rPr lang="en-US" altLang="zh-CN" dirty="0"/>
              <a:t>I/O Relation vs Behavioral</a:t>
            </a:r>
            <a:endParaRPr lang="zh-CN" altLang="en-US" dirty="0"/>
          </a:p>
        </p:txBody>
      </p:sp>
      <p:sp>
        <p:nvSpPr>
          <p:cNvPr id="6" name="内容占位符 5">
            <a:extLst>
              <a:ext uri="{FF2B5EF4-FFF2-40B4-BE49-F238E27FC236}">
                <a16:creationId xmlns:a16="http://schemas.microsoft.com/office/drawing/2014/main" id="{910DDF32-636F-1C2B-E0AF-6EBEC5727D19}"/>
              </a:ext>
            </a:extLst>
          </p:cNvPr>
          <p:cNvSpPr>
            <a:spLocks noGrp="1"/>
          </p:cNvSpPr>
          <p:nvPr>
            <p:ph sz="half" idx="2"/>
          </p:nvPr>
        </p:nvSpPr>
        <p:spPr>
          <a:xfrm>
            <a:off x="321130" y="2139043"/>
            <a:ext cx="5676446" cy="4582432"/>
          </a:xfrm>
        </p:spPr>
        <p:txBody>
          <a:bodyPr>
            <a:normAutofit lnSpcReduction="10000"/>
          </a:bodyPr>
          <a:lstStyle/>
          <a:p>
            <a:r>
              <a:rPr lang="en-US" altLang="zh-CN" dirty="0"/>
              <a:t>Input-Output Relations:</a:t>
            </a:r>
          </a:p>
          <a:p>
            <a:pPr marL="540000" lvl="1" indent="-457200"/>
            <a:r>
              <a:rPr lang="en-US" altLang="zh-CN" dirty="0"/>
              <a:t>No erroneous outputs or crashes under invalid inputs (e.g., out-of-range values).</a:t>
            </a:r>
          </a:p>
          <a:p>
            <a:r>
              <a:rPr lang="en-US" altLang="zh-CN" dirty="0"/>
              <a:t>Behavior as States and Transitions:</a:t>
            </a:r>
          </a:p>
          <a:p>
            <a:pPr marL="540000" lvl="1" indent="-457200"/>
            <a:r>
              <a:rPr lang="en-US" altLang="zh-CN" i="1" dirty="0"/>
              <a:t>Safety</a:t>
            </a:r>
            <a:r>
              <a:rPr lang="en-US" altLang="zh-CN" dirty="0"/>
              <a:t>: not reaching bad states.</a:t>
            </a:r>
          </a:p>
          <a:p>
            <a:pPr marL="540000" lvl="1" indent="-457200"/>
            <a:r>
              <a:rPr lang="en-US" altLang="zh-CN" i="1" dirty="0"/>
              <a:t>Liveness</a:t>
            </a:r>
            <a:r>
              <a:rPr lang="en-US" altLang="zh-CN" dirty="0"/>
              <a:t>: reaching good states.</a:t>
            </a:r>
          </a:p>
          <a:p>
            <a:pPr marL="540000" lvl="1" indent="-457200"/>
            <a:r>
              <a:rPr lang="en-US" altLang="zh-CN" dirty="0"/>
              <a:t>Maintain a property under unexpected env behavior.</a:t>
            </a:r>
            <a:endParaRPr lang="zh-CN" altLang="en-US" dirty="0"/>
          </a:p>
        </p:txBody>
      </p:sp>
      <p:sp>
        <p:nvSpPr>
          <p:cNvPr id="7" name="文本占位符 6">
            <a:extLst>
              <a:ext uri="{FF2B5EF4-FFF2-40B4-BE49-F238E27FC236}">
                <a16:creationId xmlns:a16="http://schemas.microsoft.com/office/drawing/2014/main" id="{5154B98B-F761-399B-8592-68CD6CFBF35B}"/>
              </a:ext>
            </a:extLst>
          </p:cNvPr>
          <p:cNvSpPr>
            <a:spLocks noGrp="1"/>
          </p:cNvSpPr>
          <p:nvPr>
            <p:ph type="body" sz="quarter" idx="3"/>
          </p:nvPr>
        </p:nvSpPr>
        <p:spPr>
          <a:xfrm>
            <a:off x="6172200" y="1681163"/>
            <a:ext cx="5676446" cy="457880"/>
          </a:xfrm>
        </p:spPr>
        <p:txBody>
          <a:bodyPr anchor="ctr"/>
          <a:lstStyle/>
          <a:p>
            <a:r>
              <a:rPr lang="en-US" altLang="zh-CN" dirty="0"/>
              <a:t>Type of Systems</a:t>
            </a:r>
            <a:endParaRPr lang="zh-CN" altLang="en-US" dirty="0"/>
          </a:p>
        </p:txBody>
      </p:sp>
      <p:sp>
        <p:nvSpPr>
          <p:cNvPr id="8" name="内容占位符 7">
            <a:extLst>
              <a:ext uri="{FF2B5EF4-FFF2-40B4-BE49-F238E27FC236}">
                <a16:creationId xmlns:a16="http://schemas.microsoft.com/office/drawing/2014/main" id="{AEC96FDF-7A1C-4DCA-ABAD-A3E709B02F41}"/>
              </a:ext>
            </a:extLst>
          </p:cNvPr>
          <p:cNvSpPr>
            <a:spLocks noGrp="1"/>
          </p:cNvSpPr>
          <p:nvPr>
            <p:ph sz="quarter" idx="4"/>
          </p:nvPr>
        </p:nvSpPr>
        <p:spPr>
          <a:xfrm>
            <a:off x="6172199" y="2139043"/>
            <a:ext cx="5698671" cy="4050620"/>
          </a:xfrm>
        </p:spPr>
        <p:txBody>
          <a:bodyPr>
            <a:normAutofit lnSpcReduction="10000"/>
          </a:bodyPr>
          <a:lstStyle/>
          <a:p>
            <a:r>
              <a:rPr lang="en-US" altLang="zh-CN" dirty="0"/>
              <a:t>Conventional Software Systems:</a:t>
            </a:r>
          </a:p>
          <a:p>
            <a:pPr marL="540000" lvl="1" indent="-457200"/>
            <a:r>
              <a:rPr lang="en-US" altLang="zh-CN" dirty="0"/>
              <a:t>Discrete systems.</a:t>
            </a:r>
          </a:p>
          <a:p>
            <a:pPr marL="540000" lvl="1" indent="-457200"/>
            <a:r>
              <a:rPr lang="en-US" altLang="zh-CN" dirty="0"/>
              <a:t>OS, web services, etc.</a:t>
            </a:r>
          </a:p>
          <a:p>
            <a:r>
              <a:rPr lang="en-US" altLang="zh-CN" dirty="0"/>
              <a:t>Machine Learning (ML) Systems:</a:t>
            </a:r>
          </a:p>
          <a:p>
            <a:pPr marL="540000" lvl="1" indent="-457200"/>
            <a:r>
              <a:rPr lang="en-US" altLang="zh-CN" dirty="0"/>
              <a:t>Data driven, statistical model.</a:t>
            </a:r>
          </a:p>
          <a:p>
            <a:r>
              <a:rPr lang="en-US" altLang="zh-CN" dirty="0"/>
              <a:t>Cyber-Physical Systems (CPS):</a:t>
            </a:r>
          </a:p>
          <a:p>
            <a:pPr marL="540000" lvl="1" indent="-457200"/>
            <a:r>
              <a:rPr lang="en-US" altLang="zh-CN" dirty="0"/>
              <a:t>Physical process + Software.</a:t>
            </a:r>
          </a:p>
          <a:p>
            <a:pPr marL="540000" lvl="1" indent="-457200"/>
            <a:r>
              <a:rPr lang="en-US" altLang="zh-CN" dirty="0"/>
              <a:t>ODE, Hybrid Model</a:t>
            </a:r>
          </a:p>
          <a:p>
            <a:pPr marL="540000" lvl="1" indent="-457200"/>
            <a:r>
              <a:rPr lang="en-US" altLang="zh-CN" dirty="0"/>
              <a:t>Drones, self-driving cars.</a:t>
            </a:r>
            <a:endParaRPr lang="zh-CN" altLang="en-US" dirty="0"/>
          </a:p>
        </p:txBody>
      </p:sp>
      <p:sp>
        <p:nvSpPr>
          <p:cNvPr id="4" name="灯片编号占位符 3">
            <a:extLst>
              <a:ext uri="{FF2B5EF4-FFF2-40B4-BE49-F238E27FC236}">
                <a16:creationId xmlns:a16="http://schemas.microsoft.com/office/drawing/2014/main" id="{5FEDCA7C-7F7F-BB39-EE85-6EB4998695AD}"/>
              </a:ext>
            </a:extLst>
          </p:cNvPr>
          <p:cNvSpPr>
            <a:spLocks noGrp="1"/>
          </p:cNvSpPr>
          <p:nvPr>
            <p:ph type="sldNum" sz="quarter" idx="12"/>
          </p:nvPr>
        </p:nvSpPr>
        <p:spPr/>
        <p:txBody>
          <a:bodyPr/>
          <a:lstStyle/>
          <a:p>
            <a:fld id="{74A724E5-CF81-458D-9F9A-C575B439CC43}" type="slidenum">
              <a:rPr lang="zh-CN" altLang="en-US" smtClean="0"/>
              <a:t>3</a:t>
            </a:fld>
            <a:endParaRPr lang="zh-CN" altLang="en-US"/>
          </a:p>
        </p:txBody>
      </p:sp>
      <p:sp>
        <p:nvSpPr>
          <p:cNvPr id="3" name="矩形: 圆角 2">
            <a:extLst>
              <a:ext uri="{FF2B5EF4-FFF2-40B4-BE49-F238E27FC236}">
                <a16:creationId xmlns:a16="http://schemas.microsoft.com/office/drawing/2014/main" id="{A149000B-6A26-83ED-9452-AAC83439935F}"/>
              </a:ext>
            </a:extLst>
          </p:cNvPr>
          <p:cNvSpPr/>
          <p:nvPr/>
        </p:nvSpPr>
        <p:spPr>
          <a:xfrm>
            <a:off x="222707" y="3590535"/>
            <a:ext cx="5593080" cy="218694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9E8881D1-772A-F71A-976B-33278769E8C5}"/>
              </a:ext>
            </a:extLst>
          </p:cNvPr>
          <p:cNvSpPr/>
          <p:nvPr/>
        </p:nvSpPr>
        <p:spPr>
          <a:xfrm>
            <a:off x="6095999" y="2097987"/>
            <a:ext cx="5593080" cy="1325563"/>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3" name="表格 12">
            <a:extLst>
              <a:ext uri="{FF2B5EF4-FFF2-40B4-BE49-F238E27FC236}">
                <a16:creationId xmlns:a16="http://schemas.microsoft.com/office/drawing/2014/main" id="{5101256C-5667-E34F-03BA-015AA30DB55D}"/>
              </a:ext>
            </a:extLst>
          </p:cNvPr>
          <p:cNvGraphicFramePr>
            <a:graphicFrameLocks noGrp="1"/>
          </p:cNvGraphicFramePr>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564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06D1-3175-5F3E-1E99-4027A059593A}"/>
              </a:ext>
            </a:extLst>
          </p:cNvPr>
          <p:cNvSpPr>
            <a:spLocks noGrp="1"/>
          </p:cNvSpPr>
          <p:nvPr>
            <p:ph type="title"/>
          </p:nvPr>
        </p:nvSpPr>
        <p:spPr/>
        <p:txBody>
          <a:bodyPr/>
          <a:lstStyle/>
          <a:p>
            <a:r>
              <a:rPr lang="en-US" altLang="zh-CN" dirty="0"/>
              <a:t>Dimensions of Trade-Offs</a:t>
            </a:r>
            <a:endParaRPr lang="zh-CN" altLang="en-US" dirty="0"/>
          </a:p>
        </p:txBody>
      </p:sp>
      <p:graphicFrame>
        <p:nvGraphicFramePr>
          <p:cNvPr id="5" name="内容占位符 4">
            <a:extLst>
              <a:ext uri="{FF2B5EF4-FFF2-40B4-BE49-F238E27FC236}">
                <a16:creationId xmlns:a16="http://schemas.microsoft.com/office/drawing/2014/main" id="{84C551AD-0657-8266-1082-3A54675221BC}"/>
              </a:ext>
            </a:extLst>
          </p:cNvPr>
          <p:cNvGraphicFramePr>
            <a:graphicFrameLocks noGrp="1"/>
          </p:cNvGraphicFramePr>
          <p:nvPr>
            <p:ph idx="1"/>
            <p:extLst>
              <p:ext uri="{D42A27DB-BD31-4B8C-83A1-F6EECF244321}">
                <p14:modId xmlns:p14="http://schemas.microsoft.com/office/powerpoint/2010/main" val="1484304994"/>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1F869BFF-CA1C-1464-4A7C-023F72133A0C}"/>
              </a:ext>
            </a:extLst>
          </p:cNvPr>
          <p:cNvSpPr>
            <a:spLocks noGrp="1"/>
          </p:cNvSpPr>
          <p:nvPr>
            <p:ph type="sldNum" sz="quarter" idx="12"/>
          </p:nvPr>
        </p:nvSpPr>
        <p:spPr/>
        <p:txBody>
          <a:bodyPr/>
          <a:lstStyle/>
          <a:p>
            <a:fld id="{74A724E5-CF81-458D-9F9A-C575B439CC43}" type="slidenum">
              <a:rPr lang="zh-CN" altLang="en-US" smtClean="0"/>
              <a:t>30</a:t>
            </a:fld>
            <a:endParaRPr lang="zh-CN" altLang="en-US"/>
          </a:p>
        </p:txBody>
      </p:sp>
      <p:sp>
        <p:nvSpPr>
          <p:cNvPr id="6" name="内容占位符 2">
            <a:extLst>
              <a:ext uri="{FF2B5EF4-FFF2-40B4-BE49-F238E27FC236}">
                <a16:creationId xmlns:a16="http://schemas.microsoft.com/office/drawing/2014/main" id="{6E40AEF3-FC41-52C6-3639-F3F261C639D5}"/>
              </a:ext>
            </a:extLst>
          </p:cNvPr>
          <p:cNvSpPr txBox="1">
            <a:spLocks/>
          </p:cNvSpPr>
          <p:nvPr/>
        </p:nvSpPr>
        <p:spPr>
          <a:xfrm>
            <a:off x="5373045" y="1825625"/>
            <a:ext cx="6446142" cy="4612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Main goal is to </a:t>
            </a:r>
            <a:r>
              <a:rPr lang="en-US" altLang="zh-CN" dirty="0">
                <a:solidFill>
                  <a:schemeClr val="accent4"/>
                </a:solidFill>
              </a:rPr>
              <a:t>ensure safety</a:t>
            </a:r>
            <a:r>
              <a:rPr lang="en-US" altLang="zh-CN" dirty="0"/>
              <a:t> (e.g., by disabling actions).</a:t>
            </a:r>
            <a:endParaRPr lang="en-US" altLang="zh-CN" i="1" dirty="0"/>
          </a:p>
          <a:p>
            <a:r>
              <a:rPr lang="en-US" altLang="zh-CN" dirty="0"/>
              <a:t>But it may </a:t>
            </a:r>
            <a:r>
              <a:rPr lang="en-US" altLang="zh-CN" dirty="0">
                <a:solidFill>
                  <a:srgbClr val="FF0000"/>
                </a:solidFill>
              </a:rPr>
              <a:t>hurt functionalities</a:t>
            </a:r>
            <a:r>
              <a:rPr lang="en-US" altLang="zh-CN" dirty="0"/>
              <a:t> (e.g., a machine that does nothing).</a:t>
            </a:r>
          </a:p>
          <a:p>
            <a:r>
              <a:rPr lang="en-US" altLang="zh-CN" dirty="0">
                <a:solidFill>
                  <a:schemeClr val="accent6"/>
                </a:solidFill>
              </a:rPr>
              <a:t>Increasing observability and controllability </a:t>
            </a:r>
            <a:r>
              <a:rPr lang="en-US" altLang="zh-CN" dirty="0"/>
              <a:t>may allow finer-grained control.</a:t>
            </a:r>
          </a:p>
          <a:p>
            <a:r>
              <a:rPr lang="en-US" altLang="zh-CN" dirty="0"/>
              <a:t>But it may introduce </a:t>
            </a:r>
            <a:r>
              <a:rPr lang="en-US" altLang="zh-CN" dirty="0">
                <a:solidFill>
                  <a:srgbClr val="FF0000"/>
                </a:solidFill>
              </a:rPr>
              <a:t>additional implementation cost</a:t>
            </a:r>
            <a:r>
              <a:rPr lang="en-US" altLang="zh-CN" dirty="0"/>
              <a:t>.</a:t>
            </a:r>
          </a:p>
        </p:txBody>
      </p:sp>
      <p:sp>
        <p:nvSpPr>
          <p:cNvPr id="7" name="箭头: 下 6">
            <a:extLst>
              <a:ext uri="{FF2B5EF4-FFF2-40B4-BE49-F238E27FC236}">
                <a16:creationId xmlns:a16="http://schemas.microsoft.com/office/drawing/2014/main" id="{AA681496-DC5E-EC42-89FF-854FBD8ACCEE}"/>
              </a:ext>
            </a:extLst>
          </p:cNvPr>
          <p:cNvSpPr/>
          <p:nvPr/>
        </p:nvSpPr>
        <p:spPr>
          <a:xfrm>
            <a:off x="3349090" y="3452649"/>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5EA6AED5-500E-816F-8B39-F38AD90C6BB3}"/>
              </a:ext>
            </a:extLst>
          </p:cNvPr>
          <p:cNvSpPr/>
          <p:nvPr/>
        </p:nvSpPr>
        <p:spPr>
          <a:xfrm rot="10800000">
            <a:off x="1376356" y="423036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6F386527-5A14-2F39-15B6-7EE0C8C98A90}"/>
              </a:ext>
            </a:extLst>
          </p:cNvPr>
          <p:cNvSpPr/>
          <p:nvPr/>
        </p:nvSpPr>
        <p:spPr>
          <a:xfrm rot="10800000">
            <a:off x="3349089" y="4230360"/>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aphicFrame>
        <p:nvGraphicFramePr>
          <p:cNvPr id="8" name="表格 7">
            <a:extLst>
              <a:ext uri="{FF2B5EF4-FFF2-40B4-BE49-F238E27FC236}">
                <a16:creationId xmlns:a16="http://schemas.microsoft.com/office/drawing/2014/main" id="{5835E40C-A719-9C2A-E1F4-BE525686605E}"/>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1221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EE81D4-F3EE-D80F-BB21-92106C618254}"/>
              </a:ext>
            </a:extLst>
          </p:cNvPr>
          <p:cNvSpPr>
            <a:spLocks noGrp="1"/>
          </p:cNvSpPr>
          <p:nvPr>
            <p:ph type="title"/>
          </p:nvPr>
        </p:nvSpPr>
        <p:spPr>
          <a:xfrm>
            <a:off x="831850" y="1709738"/>
            <a:ext cx="6868758" cy="2852737"/>
          </a:xfrm>
        </p:spPr>
        <p:txBody>
          <a:bodyPr/>
          <a:lstStyle/>
          <a:p>
            <a:r>
              <a:rPr lang="en-US" altLang="zh-CN" dirty="0"/>
              <a:t>Robustification by Control</a:t>
            </a:r>
            <a:endParaRPr lang="zh-CN" altLang="en-US" dirty="0"/>
          </a:p>
        </p:txBody>
      </p:sp>
      <p:sp>
        <p:nvSpPr>
          <p:cNvPr id="6" name="文本占位符 5">
            <a:extLst>
              <a:ext uri="{FF2B5EF4-FFF2-40B4-BE49-F238E27FC236}">
                <a16:creationId xmlns:a16="http://schemas.microsoft.com/office/drawing/2014/main" id="{7BC1C9F4-0718-19C5-8A27-53BDC9C45009}"/>
              </a:ext>
            </a:extLst>
          </p:cNvPr>
          <p:cNvSpPr>
            <a:spLocks noGrp="1"/>
          </p:cNvSpPr>
          <p:nvPr>
            <p:ph type="body" idx="1"/>
          </p:nvPr>
        </p:nvSpPr>
        <p:spPr/>
        <p:txBody>
          <a:bodyPr/>
          <a:lstStyle/>
          <a:p>
            <a:r>
              <a:rPr lang="en-US" altLang="zh-CN" dirty="0"/>
              <a:t>Design synthesis for safety through supervisory control theory.</a:t>
            </a:r>
          </a:p>
          <a:p>
            <a:r>
              <a:rPr lang="en-US" altLang="zh-CN" dirty="0"/>
              <a:t>Multi-objective optimization.</a:t>
            </a:r>
            <a:endParaRPr lang="zh-CN" altLang="en-US" dirty="0"/>
          </a:p>
        </p:txBody>
      </p:sp>
      <p:sp>
        <p:nvSpPr>
          <p:cNvPr id="4" name="灯片编号占位符 3">
            <a:extLst>
              <a:ext uri="{FF2B5EF4-FFF2-40B4-BE49-F238E27FC236}">
                <a16:creationId xmlns:a16="http://schemas.microsoft.com/office/drawing/2014/main" id="{1113EFFC-E65F-E23B-C95E-EE1CAC9C98D4}"/>
              </a:ext>
            </a:extLst>
          </p:cNvPr>
          <p:cNvSpPr>
            <a:spLocks noGrp="1"/>
          </p:cNvSpPr>
          <p:nvPr>
            <p:ph type="sldNum" sz="quarter" idx="12"/>
          </p:nvPr>
        </p:nvSpPr>
        <p:spPr/>
        <p:txBody>
          <a:bodyPr/>
          <a:lstStyle/>
          <a:p>
            <a:fld id="{74A724E5-CF81-458D-9F9A-C575B439CC43}" type="slidenum">
              <a:rPr lang="zh-CN" altLang="en-US" smtClean="0"/>
              <a:t>31</a:t>
            </a:fld>
            <a:endParaRPr lang="zh-CN" altLang="en-US"/>
          </a:p>
        </p:txBody>
      </p:sp>
    </p:spTree>
    <p:extLst>
      <p:ext uri="{BB962C8B-B14F-4D97-AF65-F5344CB8AC3E}">
        <p14:creationId xmlns:p14="http://schemas.microsoft.com/office/powerpoint/2010/main" val="1284731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Robustification by Control</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32</a:t>
            </a:fld>
            <a:endParaRPr lang="zh-CN" altLang="en-US" dirty="0"/>
          </a:p>
        </p:txBody>
      </p:sp>
      <p:graphicFrame>
        <p:nvGraphicFramePr>
          <p:cNvPr id="6" name="内容占位符 4">
            <a:extLst>
              <a:ext uri="{FF2B5EF4-FFF2-40B4-BE49-F238E27FC236}">
                <a16:creationId xmlns:a16="http://schemas.microsoft.com/office/drawing/2014/main" id="{593AF616-F7E9-E0C1-EB7C-303C188290DC}"/>
              </a:ext>
            </a:extLst>
          </p:cNvPr>
          <p:cNvGraphicFramePr>
            <a:graphicFrameLocks/>
          </p:cNvGraphicFramePr>
          <p:nvPr>
            <p:extLst>
              <p:ext uri="{D42A27DB-BD31-4B8C-83A1-F6EECF244321}">
                <p14:modId xmlns:p14="http://schemas.microsoft.com/office/powerpoint/2010/main" val="844545579"/>
              </p:ext>
            </p:extLst>
          </p:nvPr>
        </p:nvGraphicFramePr>
        <p:xfrm>
          <a:off x="3740813" y="1739141"/>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对话气泡: 圆角矩形 6">
            <a:extLst>
              <a:ext uri="{FF2B5EF4-FFF2-40B4-BE49-F238E27FC236}">
                <a16:creationId xmlns:a16="http://schemas.microsoft.com/office/drawing/2014/main" id="{2B5F1706-4447-4B5D-AB2A-688804C3362B}"/>
              </a:ext>
            </a:extLst>
          </p:cNvPr>
          <p:cNvSpPr/>
          <p:nvPr/>
        </p:nvSpPr>
        <p:spPr>
          <a:xfrm>
            <a:off x="284269" y="1690688"/>
            <a:ext cx="3961160" cy="929368"/>
          </a:xfrm>
          <a:prstGeom prst="wedgeRoundRectCallout">
            <a:avLst>
              <a:gd name="adj1" fmla="val 53856"/>
              <a:gd name="adj2" fmla="val 8394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safety by disabling actions.</a:t>
            </a:r>
            <a:endParaRPr lang="zh-CN" altLang="en-US" sz="2400" dirty="0"/>
          </a:p>
        </p:txBody>
      </p:sp>
      <mc:AlternateContent xmlns:mc="http://schemas.openxmlformats.org/markup-compatibility/2006" xmlns:a14="http://schemas.microsoft.com/office/drawing/2010/main">
        <mc:Choice Requires="a14">
          <p:sp>
            <p:nvSpPr>
              <p:cNvPr id="2" name="对话气泡: 圆角矩形 1">
                <a:extLst>
                  <a:ext uri="{FF2B5EF4-FFF2-40B4-BE49-F238E27FC236}">
                    <a16:creationId xmlns:a16="http://schemas.microsoft.com/office/drawing/2014/main" id="{F50235F4-779B-6C86-FA17-B422BC91B55A}"/>
                  </a:ext>
                </a:extLst>
              </p:cNvPr>
              <p:cNvSpPr/>
              <p:nvPr/>
            </p:nvSpPr>
            <p:spPr>
              <a:xfrm>
                <a:off x="8001620" y="1690688"/>
                <a:ext cx="3961160" cy="1545998"/>
              </a:xfrm>
              <a:prstGeom prst="wedgeRoundRectCallout">
                <a:avLst>
                  <a:gd name="adj1" fmla="val -54435"/>
                  <a:gd name="adj2" fmla="val 3207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Preferred behavior </a:t>
                </a:r>
                <a14:m>
                  <m:oMath xmlns:m="http://schemas.openxmlformats.org/officeDocument/2006/math">
                    <m:r>
                      <a:rPr lang="en-US" altLang="zh-CN" sz="2400" i="1" dirty="0" smtClean="0">
                        <a:latin typeface="Cambria Math" panose="02040503050406030204" pitchFamily="18" charset="0"/>
                      </a:rPr>
                      <m:t>𝑉</m:t>
                    </m:r>
                  </m:oMath>
                </a14:m>
                <a:r>
                  <a:rPr lang="en-US" altLang="zh-CN" sz="2400" dirty="0"/>
                  <a:t>: scenarios that </a:t>
                </a:r>
                <a14:m>
                  <m:oMath xmlns:m="http://schemas.openxmlformats.org/officeDocument/2006/math">
                    <m:r>
                      <a:rPr lang="en-US" altLang="zh-CN" sz="2400" i="1" dirty="0" smtClean="0">
                        <a:latin typeface="Cambria Math" panose="02040503050406030204" pitchFamily="18" charset="0"/>
                      </a:rPr>
                      <m:t>𝑀</m:t>
                    </m:r>
                    <m:r>
                      <a:rPr lang="en-US" altLang="zh-CN" sz="2400" b="0" i="1" dirty="0" smtClean="0">
                        <a:latin typeface="Cambria Math" panose="02040503050406030204" pitchFamily="18" charset="0"/>
                      </a:rPr>
                      <m:t>′</m:t>
                    </m:r>
                  </m:oMath>
                </a14:m>
                <a:r>
                  <a:rPr lang="zh-CN" altLang="en-US" sz="2400" dirty="0"/>
                  <a:t> </a:t>
                </a:r>
                <a:r>
                  <a:rPr lang="en-US" altLang="zh-CN" sz="2400" dirty="0"/>
                  <a:t>retains, each with a </a:t>
                </a:r>
                <a:r>
                  <a:rPr lang="en-US" altLang="zh-CN" sz="2400" i="1" dirty="0"/>
                  <a:t>utility</a:t>
                </a:r>
                <a:r>
                  <a:rPr lang="en-US" altLang="zh-CN" sz="2400" dirty="0"/>
                  <a:t> </a:t>
                </a:r>
                <a:r>
                  <a:rPr lang="en-US" altLang="zh-CN" sz="2400" i="1" dirty="0"/>
                  <a:t>value</a:t>
                </a:r>
                <a:r>
                  <a:rPr lang="en-US" altLang="zh-CN" sz="2400" dirty="0"/>
                  <a:t>.</a:t>
                </a:r>
                <a:r>
                  <a:rPr lang="zh-CN" altLang="en-US" sz="2400" dirty="0"/>
                  <a:t> </a:t>
                </a:r>
              </a:p>
            </p:txBody>
          </p:sp>
        </mc:Choice>
        <mc:Fallback xmlns="">
          <p:sp>
            <p:nvSpPr>
              <p:cNvPr id="2" name="对话气泡: 圆角矩形 1">
                <a:extLst>
                  <a:ext uri="{FF2B5EF4-FFF2-40B4-BE49-F238E27FC236}">
                    <a16:creationId xmlns:a16="http://schemas.microsoft.com/office/drawing/2014/main" id="{F50235F4-779B-6C86-FA17-B422BC91B55A}"/>
                  </a:ext>
                </a:extLst>
              </p:cNvPr>
              <p:cNvSpPr>
                <a:spLocks noRot="1" noChangeAspect="1" noMove="1" noResize="1" noEditPoints="1" noAdjustHandles="1" noChangeArrowheads="1" noChangeShapeType="1" noTextEdit="1"/>
              </p:cNvSpPr>
              <p:nvPr/>
            </p:nvSpPr>
            <p:spPr>
              <a:xfrm>
                <a:off x="8001620" y="1690688"/>
                <a:ext cx="3961160" cy="1545998"/>
              </a:xfrm>
              <a:prstGeom prst="wedgeRoundRectCallout">
                <a:avLst>
                  <a:gd name="adj1" fmla="val -54435"/>
                  <a:gd name="adj2" fmla="val 32078"/>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话气泡: 圆角矩形 2">
                <a:extLst>
                  <a:ext uri="{FF2B5EF4-FFF2-40B4-BE49-F238E27FC236}">
                    <a16:creationId xmlns:a16="http://schemas.microsoft.com/office/drawing/2014/main" id="{7CD66685-1822-D597-875F-7686463E1C06}"/>
                  </a:ext>
                </a:extLst>
              </p:cNvPr>
              <p:cNvSpPr/>
              <p:nvPr/>
            </p:nvSpPr>
            <p:spPr>
              <a:xfrm>
                <a:off x="284269" y="3933493"/>
                <a:ext cx="3961160" cy="1138370"/>
              </a:xfrm>
              <a:prstGeom prst="wedgeRoundRectCallout">
                <a:avLst>
                  <a:gd name="adj1" fmla="val 54756"/>
                  <a:gd name="adj2" fmla="val 396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Observable and control-able events, </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sSub>
                      <m:sSubPr>
                        <m:ctrlPr>
                          <a:rPr lang="en-US" altLang="zh-CN" sz="2400" i="1" dirty="0" err="1"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𝑂</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𝐶</m:t>
                        </m:r>
                      </m:sub>
                    </m:sSub>
                    <m:r>
                      <a:rPr lang="en-US" altLang="zh-CN" sz="2400" i="1" dirty="0" smtClean="0">
                        <a:latin typeface="Cambria Math" panose="02040503050406030204" pitchFamily="18" charset="0"/>
                      </a:rPr>
                      <m:t> )</m:t>
                    </m:r>
                  </m:oMath>
                </a14:m>
                <a:r>
                  <a:rPr lang="en-US" altLang="zh-CN" sz="2400" dirty="0"/>
                  <a:t>.</a:t>
                </a:r>
                <a:endParaRPr lang="zh-CN" altLang="en-US" sz="2400" dirty="0"/>
              </a:p>
            </p:txBody>
          </p:sp>
        </mc:Choice>
        <mc:Fallback xmlns="">
          <p:sp>
            <p:nvSpPr>
              <p:cNvPr id="3" name="对话气泡: 圆角矩形 2">
                <a:extLst>
                  <a:ext uri="{FF2B5EF4-FFF2-40B4-BE49-F238E27FC236}">
                    <a16:creationId xmlns:a16="http://schemas.microsoft.com/office/drawing/2014/main" id="{7CD66685-1822-D597-875F-7686463E1C06}"/>
                  </a:ext>
                </a:extLst>
              </p:cNvPr>
              <p:cNvSpPr>
                <a:spLocks noRot="1" noChangeAspect="1" noMove="1" noResize="1" noEditPoints="1" noAdjustHandles="1" noChangeArrowheads="1" noChangeShapeType="1" noTextEdit="1"/>
              </p:cNvSpPr>
              <p:nvPr/>
            </p:nvSpPr>
            <p:spPr>
              <a:xfrm>
                <a:off x="284269" y="3933493"/>
                <a:ext cx="3961160" cy="1138370"/>
              </a:xfrm>
              <a:prstGeom prst="wedgeRoundRectCallout">
                <a:avLst>
                  <a:gd name="adj1" fmla="val 54756"/>
                  <a:gd name="adj2" fmla="val 3965"/>
                  <a:gd name="adj3" fmla="val 16667"/>
                </a:avLst>
              </a:prstGeom>
              <a:blipFill>
                <a:blip r:embed="rId9"/>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话气泡: 圆角矩形 7">
                <a:extLst>
                  <a:ext uri="{FF2B5EF4-FFF2-40B4-BE49-F238E27FC236}">
                    <a16:creationId xmlns:a16="http://schemas.microsoft.com/office/drawing/2014/main" id="{55754682-9AB1-96FB-4D64-008ABB0FEB51}"/>
                  </a:ext>
                </a:extLst>
              </p:cNvPr>
              <p:cNvSpPr/>
              <p:nvPr/>
            </p:nvSpPr>
            <p:spPr>
              <a:xfrm>
                <a:off x="8001620" y="3933493"/>
                <a:ext cx="3961160" cy="1138370"/>
              </a:xfrm>
              <a:prstGeom prst="wedgeRoundRectCallout">
                <a:avLst>
                  <a:gd name="adj1" fmla="val -54252"/>
                  <a:gd name="adj2" fmla="val 500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Each event in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is associated with a </a:t>
                </a:r>
                <a:r>
                  <a:rPr lang="en-US" altLang="zh-CN" sz="2400" i="1" dirty="0"/>
                  <a:t>cost</a:t>
                </a:r>
                <a:r>
                  <a:rPr lang="en-US" altLang="zh-CN" sz="2400" dirty="0"/>
                  <a:t>.</a:t>
                </a:r>
                <a:endParaRPr lang="zh-CN" altLang="en-US" sz="2400" dirty="0"/>
              </a:p>
            </p:txBody>
          </p:sp>
        </mc:Choice>
        <mc:Fallback xmlns="">
          <p:sp>
            <p:nvSpPr>
              <p:cNvPr id="8" name="对话气泡: 圆角矩形 7">
                <a:extLst>
                  <a:ext uri="{FF2B5EF4-FFF2-40B4-BE49-F238E27FC236}">
                    <a16:creationId xmlns:a16="http://schemas.microsoft.com/office/drawing/2014/main" id="{55754682-9AB1-96FB-4D64-008ABB0FEB51}"/>
                  </a:ext>
                </a:extLst>
              </p:cNvPr>
              <p:cNvSpPr>
                <a:spLocks noRot="1" noChangeAspect="1" noMove="1" noResize="1" noEditPoints="1" noAdjustHandles="1" noChangeArrowheads="1" noChangeShapeType="1" noTextEdit="1"/>
              </p:cNvSpPr>
              <p:nvPr/>
            </p:nvSpPr>
            <p:spPr>
              <a:xfrm>
                <a:off x="8001620" y="3933493"/>
                <a:ext cx="3961160" cy="1138370"/>
              </a:xfrm>
              <a:prstGeom prst="wedgeRoundRectCallout">
                <a:avLst>
                  <a:gd name="adj1" fmla="val -54252"/>
                  <a:gd name="adj2" fmla="val 5006"/>
                  <a:gd name="adj3" fmla="val 16667"/>
                </a:avLst>
              </a:prstGeom>
              <a:blipFill>
                <a:blip r:embed="rId10"/>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B125E8BB-D3D7-BE4D-3E72-FDB2C754D683}"/>
              </a:ext>
            </a:extLst>
          </p:cNvPr>
          <p:cNvSpPr/>
          <p:nvPr/>
        </p:nvSpPr>
        <p:spPr>
          <a:xfrm rot="10800000">
            <a:off x="6352250" y="214800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7F2D63A-4DE3-9EDB-3039-24770E6A4040}"/>
              </a:ext>
            </a:extLst>
          </p:cNvPr>
          <p:cNvSpPr/>
          <p:nvPr/>
        </p:nvSpPr>
        <p:spPr>
          <a:xfrm rot="10800000">
            <a:off x="4639563" y="3933146"/>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减号 11">
            <a:extLst>
              <a:ext uri="{FF2B5EF4-FFF2-40B4-BE49-F238E27FC236}">
                <a16:creationId xmlns:a16="http://schemas.microsoft.com/office/drawing/2014/main" id="{7732CFB3-D306-37A7-9660-E63A6B15ACBC}"/>
              </a:ext>
            </a:extLst>
          </p:cNvPr>
          <p:cNvSpPr/>
          <p:nvPr/>
        </p:nvSpPr>
        <p:spPr>
          <a:xfrm>
            <a:off x="5066976" y="2393002"/>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85808143-DFB6-7BE7-F0F7-7477C4E55A29}"/>
              </a:ext>
            </a:extLst>
          </p:cNvPr>
          <p:cNvSpPr/>
          <p:nvPr/>
        </p:nvSpPr>
        <p:spPr>
          <a:xfrm rot="10800000">
            <a:off x="6352248" y="3933146"/>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aphicFrame>
        <p:nvGraphicFramePr>
          <p:cNvPr id="13" name="表格 12">
            <a:extLst>
              <a:ext uri="{FF2B5EF4-FFF2-40B4-BE49-F238E27FC236}">
                <a16:creationId xmlns:a16="http://schemas.microsoft.com/office/drawing/2014/main" id="{B2A0AB72-E9C3-5079-233E-F9F936B213C4}"/>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11" name="箭头: 下 10">
            <a:extLst>
              <a:ext uri="{FF2B5EF4-FFF2-40B4-BE49-F238E27FC236}">
                <a16:creationId xmlns:a16="http://schemas.microsoft.com/office/drawing/2014/main" id="{4467F178-0678-E2B0-E268-9F6C7A72A42E}"/>
              </a:ext>
            </a:extLst>
          </p:cNvPr>
          <p:cNvSpPr/>
          <p:nvPr/>
        </p:nvSpPr>
        <p:spPr>
          <a:xfrm rot="10800000">
            <a:off x="7211469" y="2393001"/>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3C073728-CFAB-1C80-6215-B85A56D7D9EB}"/>
              </a:ext>
            </a:extLst>
          </p:cNvPr>
          <p:cNvSpPr/>
          <p:nvPr/>
        </p:nvSpPr>
        <p:spPr>
          <a:xfrm rot="10800000">
            <a:off x="5498782" y="4178144"/>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AF47798B-4383-0606-F30E-AE0AEAFFC6E8}"/>
              </a:ext>
            </a:extLst>
          </p:cNvPr>
          <p:cNvSpPr/>
          <p:nvPr/>
        </p:nvSpPr>
        <p:spPr>
          <a:xfrm rot="10800000">
            <a:off x="7211467" y="4178144"/>
            <a:ext cx="362737" cy="1813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4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3" grpId="0" animBg="1"/>
      <p:bldP spid="8" grpId="0" animBg="1"/>
      <p:bldP spid="9" grpId="0" animBg="1"/>
      <p:bldP spid="10" grpId="0" animBg="1"/>
      <p:bldP spid="12" grpId="0" animBg="1"/>
      <p:bldP spid="15" grpId="0" animBg="1"/>
      <p:bldP spid="11"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Multi-Objective Optimization</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33</a:t>
            </a:fld>
            <a:endParaRPr lang="zh-CN" altLang="en-US" dirty="0"/>
          </a:p>
        </p:txBody>
      </p:sp>
      <p:graphicFrame>
        <p:nvGraphicFramePr>
          <p:cNvPr id="10" name="表格 9">
            <a:extLst>
              <a:ext uri="{FF2B5EF4-FFF2-40B4-BE49-F238E27FC236}">
                <a16:creationId xmlns:a16="http://schemas.microsoft.com/office/drawing/2014/main" id="{CD940C60-C8F4-00D4-6F44-AE22AF40EA18}"/>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19" name="内容占位符 4">
            <a:extLst>
              <a:ext uri="{FF2B5EF4-FFF2-40B4-BE49-F238E27FC236}">
                <a16:creationId xmlns:a16="http://schemas.microsoft.com/office/drawing/2014/main" id="{C04AE728-E1F4-3A0F-EE12-69EADB81E03D}"/>
              </a:ext>
            </a:extLst>
          </p:cNvPr>
          <p:cNvGraphicFramePr>
            <a:graphicFrameLocks/>
          </p:cNvGraphicFramePr>
          <p:nvPr>
            <p:extLst>
              <p:ext uri="{D42A27DB-BD31-4B8C-83A1-F6EECF244321}">
                <p14:modId xmlns:p14="http://schemas.microsoft.com/office/powerpoint/2010/main" val="1237683133"/>
              </p:ext>
            </p:extLst>
          </p:nvPr>
        </p:nvGraphicFramePr>
        <p:xfrm>
          <a:off x="0" y="1827848"/>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箭头: 下 19">
            <a:extLst>
              <a:ext uri="{FF2B5EF4-FFF2-40B4-BE49-F238E27FC236}">
                <a16:creationId xmlns:a16="http://schemas.microsoft.com/office/drawing/2014/main" id="{670F2E35-ADFC-BAC9-EF5D-37ADD626E723}"/>
              </a:ext>
            </a:extLst>
          </p:cNvPr>
          <p:cNvSpPr/>
          <p:nvPr/>
        </p:nvSpPr>
        <p:spPr>
          <a:xfrm rot="10800000">
            <a:off x="2611437" y="223671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1A5692D2-C129-F07B-040E-A4DFF6FE4A7C}"/>
              </a:ext>
            </a:extLst>
          </p:cNvPr>
          <p:cNvSpPr/>
          <p:nvPr/>
        </p:nvSpPr>
        <p:spPr>
          <a:xfrm rot="10800000">
            <a:off x="898750" y="402185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减号 21">
            <a:extLst>
              <a:ext uri="{FF2B5EF4-FFF2-40B4-BE49-F238E27FC236}">
                <a16:creationId xmlns:a16="http://schemas.microsoft.com/office/drawing/2014/main" id="{D06640EB-9C1C-305E-6263-6BBFEE99CBE7}"/>
              </a:ext>
            </a:extLst>
          </p:cNvPr>
          <p:cNvSpPr/>
          <p:nvPr/>
        </p:nvSpPr>
        <p:spPr>
          <a:xfrm>
            <a:off x="1326163" y="2481709"/>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DE91660B-87D3-4159-E1EC-0F18A77FD5BF}"/>
              </a:ext>
            </a:extLst>
          </p:cNvPr>
          <p:cNvSpPr/>
          <p:nvPr/>
        </p:nvSpPr>
        <p:spPr>
          <a:xfrm rot="10800000">
            <a:off x="2611435" y="402185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B1D76C08-D02D-5F50-E22B-960FA6A936E5}"/>
              </a:ext>
            </a:extLst>
          </p:cNvPr>
          <p:cNvSpPr/>
          <p:nvPr/>
        </p:nvSpPr>
        <p:spPr>
          <a:xfrm rot="10800000">
            <a:off x="3470656" y="2481708"/>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9EA95725-71E6-7EC3-23BD-EED8E1E25727}"/>
              </a:ext>
            </a:extLst>
          </p:cNvPr>
          <p:cNvSpPr/>
          <p:nvPr/>
        </p:nvSpPr>
        <p:spPr>
          <a:xfrm rot="10800000">
            <a:off x="1757969" y="4266851"/>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E1C5252F-2509-28CD-211C-5C5749048906}"/>
              </a:ext>
            </a:extLst>
          </p:cNvPr>
          <p:cNvSpPr/>
          <p:nvPr/>
        </p:nvSpPr>
        <p:spPr>
          <a:xfrm rot="10800000">
            <a:off x="3470654" y="4266851"/>
            <a:ext cx="362737" cy="1813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F5F64373-BA71-DF45-B617-88A5358C0609}"/>
              </a:ext>
            </a:extLst>
          </p:cNvPr>
          <p:cNvGrpSpPr/>
          <p:nvPr/>
        </p:nvGrpSpPr>
        <p:grpSpPr>
          <a:xfrm>
            <a:off x="3603737" y="3679160"/>
            <a:ext cx="3895137" cy="3151663"/>
            <a:chOff x="4790161" y="3455452"/>
            <a:chExt cx="3895137" cy="3151663"/>
          </a:xfrm>
        </p:grpSpPr>
        <p:grpSp>
          <p:nvGrpSpPr>
            <p:cNvPr id="27" name="组合 26">
              <a:extLst>
                <a:ext uri="{FF2B5EF4-FFF2-40B4-BE49-F238E27FC236}">
                  <a16:creationId xmlns:a16="http://schemas.microsoft.com/office/drawing/2014/main" id="{92885763-F15A-78E9-4990-8369D30096C0}"/>
                </a:ext>
              </a:extLst>
            </p:cNvPr>
            <p:cNvGrpSpPr/>
            <p:nvPr/>
          </p:nvGrpSpPr>
          <p:grpSpPr>
            <a:xfrm>
              <a:off x="4790161" y="3455452"/>
              <a:ext cx="3895137" cy="3151663"/>
              <a:chOff x="7810634" y="2964469"/>
              <a:chExt cx="3895137" cy="3151663"/>
            </a:xfrm>
          </p:grpSpPr>
          <p:grpSp>
            <p:nvGrpSpPr>
              <p:cNvPr id="28" name="组合 27">
                <a:extLst>
                  <a:ext uri="{FF2B5EF4-FFF2-40B4-BE49-F238E27FC236}">
                    <a16:creationId xmlns:a16="http://schemas.microsoft.com/office/drawing/2014/main" id="{8396BEA6-BB02-CBB4-25D6-7317DF7EFFC0}"/>
                  </a:ext>
                </a:extLst>
              </p:cNvPr>
              <p:cNvGrpSpPr/>
              <p:nvPr/>
            </p:nvGrpSpPr>
            <p:grpSpPr>
              <a:xfrm>
                <a:off x="8686464" y="3490686"/>
                <a:ext cx="3019307" cy="2625446"/>
                <a:chOff x="8686464" y="3490686"/>
                <a:chExt cx="3019307" cy="2625446"/>
              </a:xfrm>
            </p:grpSpPr>
            <p:cxnSp>
              <p:nvCxnSpPr>
                <p:cNvPr id="30" name="直接箭头连接符 29">
                  <a:extLst>
                    <a:ext uri="{FF2B5EF4-FFF2-40B4-BE49-F238E27FC236}">
                      <a16:creationId xmlns:a16="http://schemas.microsoft.com/office/drawing/2014/main" id="{E9486D9F-0CF0-19D6-487F-1FC4CEC16411}"/>
                    </a:ext>
                  </a:extLst>
                </p:cNvPr>
                <p:cNvCxnSpPr>
                  <a:cxnSpLocks/>
                </p:cNvCxnSpPr>
                <p:nvPr/>
              </p:nvCxnSpPr>
              <p:spPr>
                <a:xfrm>
                  <a:off x="9154456" y="5681894"/>
                  <a:ext cx="2551315" cy="112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91BFE3C5-9EC7-0D13-C330-7EDB69A77181}"/>
                    </a:ext>
                  </a:extLst>
                </p:cNvPr>
                <p:cNvCxnSpPr>
                  <a:cxnSpLocks/>
                </p:cNvCxnSpPr>
                <p:nvPr/>
              </p:nvCxnSpPr>
              <p:spPr>
                <a:xfrm flipV="1">
                  <a:off x="9154456" y="3490686"/>
                  <a:ext cx="0" cy="22024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4D485D80-D134-6DEA-CA66-F1628F4126CB}"/>
                    </a:ext>
                  </a:extLst>
                </p:cNvPr>
                <p:cNvSpPr txBox="1"/>
                <p:nvPr/>
              </p:nvSpPr>
              <p:spPr>
                <a:xfrm>
                  <a:off x="9447120" y="5716022"/>
                  <a:ext cx="1956146" cy="400110"/>
                </a:xfrm>
                <a:prstGeom prst="rect">
                  <a:avLst/>
                </a:prstGeom>
                <a:noFill/>
              </p:spPr>
              <p:txBody>
                <a:bodyPr wrap="square" rtlCol="0">
                  <a:spAutoFit/>
                </a:bodyPr>
                <a:lstStyle/>
                <a:p>
                  <a:r>
                    <a:rPr lang="en-US" altLang="zh-CN" sz="2000" dirty="0"/>
                    <a:t>Preferred Beh.</a:t>
                  </a:r>
                  <a:endParaRPr lang="zh-CN" altLang="en-US" sz="2000" dirty="0"/>
                </a:p>
              </p:txBody>
            </p:sp>
            <p:sp>
              <p:nvSpPr>
                <p:cNvPr id="33" name="文本框 32">
                  <a:extLst>
                    <a:ext uri="{FF2B5EF4-FFF2-40B4-BE49-F238E27FC236}">
                      <a16:creationId xmlns:a16="http://schemas.microsoft.com/office/drawing/2014/main" id="{ABF64905-C781-7148-CFB8-BFE30B450F04}"/>
                    </a:ext>
                  </a:extLst>
                </p:cNvPr>
                <p:cNvSpPr txBox="1"/>
                <p:nvPr/>
              </p:nvSpPr>
              <p:spPr>
                <a:xfrm rot="16200000">
                  <a:off x="8491312" y="4291179"/>
                  <a:ext cx="790414" cy="400110"/>
                </a:xfrm>
                <a:prstGeom prst="rect">
                  <a:avLst/>
                </a:prstGeom>
                <a:noFill/>
              </p:spPr>
              <p:txBody>
                <a:bodyPr wrap="square" rtlCol="0">
                  <a:spAutoFit/>
                </a:bodyPr>
                <a:lstStyle/>
                <a:p>
                  <a:r>
                    <a:rPr lang="en-US" altLang="zh-CN" sz="2000" dirty="0"/>
                    <a:t>Cost</a:t>
                  </a:r>
                  <a:endParaRPr lang="zh-CN" altLang="en-US" sz="2000" dirty="0"/>
                </a:p>
              </p:txBody>
            </p:sp>
            <p:sp>
              <p:nvSpPr>
                <p:cNvPr id="34" name="椭圆 33">
                  <a:extLst>
                    <a:ext uri="{FF2B5EF4-FFF2-40B4-BE49-F238E27FC236}">
                      <a16:creationId xmlns:a16="http://schemas.microsoft.com/office/drawing/2014/main" id="{6F28997B-4272-F761-D470-9664DDD05867}"/>
                    </a:ext>
                  </a:extLst>
                </p:cNvPr>
                <p:cNvSpPr/>
                <p:nvPr/>
              </p:nvSpPr>
              <p:spPr>
                <a:xfrm>
                  <a:off x="10724828" y="423489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8215A82-DDB8-785D-34C1-5E2B79CCFCDF}"/>
                    </a:ext>
                  </a:extLst>
                </p:cNvPr>
                <p:cNvSpPr/>
                <p:nvPr/>
              </p:nvSpPr>
              <p:spPr>
                <a:xfrm>
                  <a:off x="9668359" y="529068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898A11DC-2BBB-FB4C-37B7-EE671EB833C6}"/>
                    </a:ext>
                  </a:extLst>
                </p:cNvPr>
                <p:cNvSpPr/>
                <p:nvPr/>
              </p:nvSpPr>
              <p:spPr>
                <a:xfrm>
                  <a:off x="10724828" y="4491234"/>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3ED2B69-FD59-6E4B-A36E-BE1E4BA25D1C}"/>
                    </a:ext>
                  </a:extLst>
                </p:cNvPr>
                <p:cNvSpPr/>
                <p:nvPr/>
              </p:nvSpPr>
              <p:spPr>
                <a:xfrm>
                  <a:off x="9668359" y="4840618"/>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A03D2A8-7AB6-25FD-C193-D4D2E2215BF9}"/>
                    </a:ext>
                  </a:extLst>
                </p:cNvPr>
                <p:cNvSpPr/>
                <p:nvPr/>
              </p:nvSpPr>
              <p:spPr>
                <a:xfrm>
                  <a:off x="10364491" y="504628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F0A3E2B-38C7-F720-A22E-D4B9456BB612}"/>
                    </a:ext>
                  </a:extLst>
                </p:cNvPr>
                <p:cNvSpPr/>
                <p:nvPr/>
              </p:nvSpPr>
              <p:spPr>
                <a:xfrm>
                  <a:off x="10180360" y="473243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9" name="弧形 28">
                <a:extLst>
                  <a:ext uri="{FF2B5EF4-FFF2-40B4-BE49-F238E27FC236}">
                    <a16:creationId xmlns:a16="http://schemas.microsoft.com/office/drawing/2014/main" id="{1BC7F5E6-FE70-30F8-64B9-8BE03E3699E7}"/>
                  </a:ext>
                </a:extLst>
              </p:cNvPr>
              <p:cNvSpPr/>
              <p:nvPr/>
            </p:nvSpPr>
            <p:spPr>
              <a:xfrm rot="5400000">
                <a:off x="8164517" y="2610586"/>
                <a:ext cx="2565204" cy="3272969"/>
              </a:xfrm>
              <a:prstGeom prst="arc">
                <a:avLst>
                  <a:gd name="adj1" fmla="val 16255991"/>
                  <a:gd name="adj2" fmla="val 21436976"/>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pSp>
        <p:sp>
          <p:nvSpPr>
            <p:cNvPr id="40" name="椭圆 39">
              <a:extLst>
                <a:ext uri="{FF2B5EF4-FFF2-40B4-BE49-F238E27FC236}">
                  <a16:creationId xmlns:a16="http://schemas.microsoft.com/office/drawing/2014/main" id="{6629775B-F87C-9110-9B13-1DE7C0950E51}"/>
                </a:ext>
              </a:extLst>
            </p:cNvPr>
            <p:cNvSpPr/>
            <p:nvPr/>
          </p:nvSpPr>
          <p:spPr>
            <a:xfrm>
              <a:off x="6557362" y="594895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9D9B16A-C7B6-8129-60B6-444106394571}"/>
                </a:ext>
              </a:extLst>
            </p:cNvPr>
            <p:cNvSpPr/>
            <p:nvPr/>
          </p:nvSpPr>
          <p:spPr>
            <a:xfrm>
              <a:off x="7222614" y="577895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DC65AEF-3B07-A1D6-591F-D613901C61B4}"/>
                </a:ext>
              </a:extLst>
            </p:cNvPr>
            <p:cNvSpPr/>
            <p:nvPr/>
          </p:nvSpPr>
          <p:spPr>
            <a:xfrm>
              <a:off x="7834091" y="525602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43" name="内容占位符 2">
            <a:extLst>
              <a:ext uri="{FF2B5EF4-FFF2-40B4-BE49-F238E27FC236}">
                <a16:creationId xmlns:a16="http://schemas.microsoft.com/office/drawing/2014/main" id="{A6C6C5C2-C0BC-2DD8-3D90-5141EC907D5D}"/>
              </a:ext>
            </a:extLst>
          </p:cNvPr>
          <p:cNvSpPr txBox="1">
            <a:spLocks/>
          </p:cNvSpPr>
          <p:nvPr/>
        </p:nvSpPr>
        <p:spPr>
          <a:xfrm>
            <a:off x="4524702" y="1825625"/>
            <a:ext cx="6829097" cy="4351338"/>
          </a:xfrm>
          <a:prstGeom prst="rect">
            <a:avLst/>
          </a:prstGeom>
        </p:spPr>
        <p:txBody>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mc:AlternateContent xmlns:mc="http://schemas.openxmlformats.org/markup-compatibility/2006">
        <mc:Choice xmlns:a14="http://schemas.microsoft.com/office/drawing/2010/main" Requires="a14">
          <p:sp>
            <p:nvSpPr>
              <p:cNvPr id="44" name="内容占位符 2">
                <a:extLst>
                  <a:ext uri="{FF2B5EF4-FFF2-40B4-BE49-F238E27FC236}">
                    <a16:creationId xmlns:a16="http://schemas.microsoft.com/office/drawing/2014/main" id="{8DC144D8-205B-FA09-5953-776A2513E057}"/>
                  </a:ext>
                </a:extLst>
              </p:cNvPr>
              <p:cNvSpPr txBox="1">
                <a:spLocks/>
              </p:cNvSpPr>
              <p:nvPr/>
            </p:nvSpPr>
            <p:spPr>
              <a:xfrm>
                <a:off x="4650828" y="1825625"/>
                <a:ext cx="6702971" cy="4351338"/>
              </a:xfrm>
              <a:prstGeom prst="rect">
                <a:avLst/>
              </a:prstGeom>
            </p:spPr>
            <p:txBody>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Utility function:</a:t>
                </a: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𝑉</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e>
                      </m:d>
                    </m:oMath>
                  </m:oMathPara>
                </a14:m>
                <a:endParaRPr lang="en-US" altLang="zh-CN" b="0" dirty="0"/>
              </a:p>
              <a:p>
                <a:r>
                  <a:rPr lang="en-US" altLang="zh-CN" dirty="0"/>
                  <a:t>Find redesign </a:t>
                </a:r>
                <a14:m>
                  <m:oMath xmlns:m="http://schemas.openxmlformats.org/officeDocument/2006/math">
                    <m:r>
                      <a:rPr lang="en-US" altLang="zh-CN" i="1" dirty="0">
                        <a:latin typeface="Cambria Math" panose="02040503050406030204" pitchFamily="18" charset="0"/>
                      </a:rPr>
                      <m:t>𝑀</m:t>
                    </m:r>
                    <m:r>
                      <a:rPr lang="en-US" altLang="zh-CN" i="1" dirty="0">
                        <a:latin typeface="Cambria Math" panose="02040503050406030204" pitchFamily="18" charset="0"/>
                      </a:rPr>
                      <m:t>’</m:t>
                    </m:r>
                  </m:oMath>
                </a14:m>
                <a:r>
                  <a:rPr lang="en-US" altLang="zh-CN" dirty="0"/>
                  <a:t> </a:t>
                </a:r>
                <a:r>
                  <a:rPr lang="en-US" altLang="zh-CN" dirty="0" err="1"/>
                  <a:t>s.t.</a:t>
                </a:r>
                <a:r>
                  <a:rPr lang="en-US" altLang="zh-CN" dirty="0"/>
                  <a:t> </a:t>
                </a:r>
                <a:r>
                  <a:rPr lang="en-US" altLang="zh-CN" i="1" dirty="0">
                    <a:solidFill>
                      <a:schemeClr val="accent4"/>
                    </a:solidFill>
                  </a:rPr>
                  <a:t>maximizes</a:t>
                </a:r>
                <a:r>
                  <a:rPr lang="en-US" altLang="zh-CN" dirty="0"/>
                  <a:t> utility </a:t>
                </a:r>
                <a14:m>
                  <m:oMath xmlns:m="http://schemas.openxmlformats.org/officeDocument/2006/math">
                    <m:r>
                      <a:rPr lang="en-US" altLang="zh-CN" i="1" dirty="0">
                        <a:latin typeface="Cambria Math" panose="02040503050406030204" pitchFamily="18" charset="0"/>
                      </a:rPr>
                      <m:t>𝑈</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𝑉</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e>
                    </m:d>
                  </m:oMath>
                </a14:m>
                <a:r>
                  <a:rPr lang="zh-CN" altLang="en-US" dirty="0"/>
                  <a:t> </a:t>
                </a:r>
                <a:r>
                  <a:rPr lang="en-US" altLang="zh-CN" dirty="0"/>
                  <a:t>where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𝐴</m:t>
                    </m:r>
                  </m:oMath>
                </a14:m>
                <a:r>
                  <a:rPr lang="en-US" altLang="zh-CN" dirty="0"/>
                  <a:t>.</a:t>
                </a:r>
                <a:endParaRPr lang="zh-CN" altLang="en-US" dirty="0"/>
              </a:p>
            </p:txBody>
          </p:sp>
        </mc:Choice>
        <mc:Fallback>
          <p:sp>
            <p:nvSpPr>
              <p:cNvPr id="44" name="内容占位符 2">
                <a:extLst>
                  <a:ext uri="{FF2B5EF4-FFF2-40B4-BE49-F238E27FC236}">
                    <a16:creationId xmlns:a16="http://schemas.microsoft.com/office/drawing/2014/main" id="{8DC144D8-205B-FA09-5953-776A2513E057}"/>
                  </a:ext>
                </a:extLst>
              </p:cNvPr>
              <p:cNvSpPr txBox="1">
                <a:spLocks noRot="1" noChangeAspect="1" noMove="1" noResize="1" noEditPoints="1" noAdjustHandles="1" noChangeArrowheads="1" noChangeShapeType="1" noTextEdit="1"/>
              </p:cNvSpPr>
              <p:nvPr/>
            </p:nvSpPr>
            <p:spPr>
              <a:xfrm>
                <a:off x="4650828" y="1825625"/>
                <a:ext cx="6702971" cy="4351338"/>
              </a:xfrm>
              <a:prstGeom prst="rect">
                <a:avLst/>
              </a:prstGeom>
              <a:blipFill>
                <a:blip r:embed="rId8"/>
                <a:stretch>
                  <a:fillRect l="-1911" t="-2381"/>
                </a:stretch>
              </a:blipFill>
            </p:spPr>
            <p:txBody>
              <a:bodyPr/>
              <a:lstStyle/>
              <a:p>
                <a:r>
                  <a:rPr lang="zh-CN" altLang="en-US">
                    <a:noFill/>
                  </a:rPr>
                  <a:t> </a:t>
                </a:r>
              </a:p>
            </p:txBody>
          </p:sp>
        </mc:Fallback>
      </mc:AlternateContent>
      <p:sp>
        <p:nvSpPr>
          <p:cNvPr id="46" name="对话气泡: 圆角矩形 45">
            <a:extLst>
              <a:ext uri="{FF2B5EF4-FFF2-40B4-BE49-F238E27FC236}">
                <a16:creationId xmlns:a16="http://schemas.microsoft.com/office/drawing/2014/main" id="{0C1F5B5C-ADE7-B69B-3422-EB83C87B848B}"/>
              </a:ext>
            </a:extLst>
          </p:cNvPr>
          <p:cNvSpPr/>
          <p:nvPr/>
        </p:nvSpPr>
        <p:spPr>
          <a:xfrm>
            <a:off x="7821520" y="4393775"/>
            <a:ext cx="2286048" cy="605340"/>
          </a:xfrm>
          <a:prstGeom prst="wedgeRoundRectCallout">
            <a:avLst>
              <a:gd name="adj1" fmla="val -90655"/>
              <a:gd name="adj2" fmla="val 6493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Pareto-Front</a:t>
            </a:r>
            <a:endParaRPr lang="zh-CN" altLang="en-US" sz="2400" i="1" dirty="0"/>
          </a:p>
        </p:txBody>
      </p:sp>
      <p:sp>
        <p:nvSpPr>
          <p:cNvPr id="47" name="对话气泡: 圆角矩形 46">
            <a:extLst>
              <a:ext uri="{FF2B5EF4-FFF2-40B4-BE49-F238E27FC236}">
                <a16:creationId xmlns:a16="http://schemas.microsoft.com/office/drawing/2014/main" id="{04204C55-8239-6CFF-B335-F69621C229B5}"/>
              </a:ext>
            </a:extLst>
          </p:cNvPr>
          <p:cNvSpPr/>
          <p:nvPr/>
        </p:nvSpPr>
        <p:spPr>
          <a:xfrm>
            <a:off x="7821520" y="5628023"/>
            <a:ext cx="2286048" cy="605340"/>
          </a:xfrm>
          <a:prstGeom prst="wedgeRoundRectCallout">
            <a:avLst>
              <a:gd name="adj1" fmla="val -95596"/>
              <a:gd name="adj2" fmla="val -6137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Pareto-Optimal</a:t>
            </a:r>
            <a:endParaRPr lang="zh-CN" altLang="en-US" sz="2400" i="1" dirty="0"/>
          </a:p>
        </p:txBody>
      </p:sp>
    </p:spTree>
    <p:extLst>
      <p:ext uri="{BB962C8B-B14F-4D97-AF65-F5344CB8AC3E}">
        <p14:creationId xmlns:p14="http://schemas.microsoft.com/office/powerpoint/2010/main" val="37985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A5922-CCB6-56A5-1DA1-4E85C7572C2B}"/>
              </a:ext>
            </a:extLst>
          </p:cNvPr>
          <p:cNvSpPr>
            <a:spLocks noGrp="1"/>
          </p:cNvSpPr>
          <p:nvPr>
            <p:ph type="title"/>
          </p:nvPr>
        </p:nvSpPr>
        <p:spPr/>
        <p:txBody>
          <a:bodyPr/>
          <a:lstStyle/>
          <a:p>
            <a:r>
              <a:rPr lang="en-US" altLang="zh-CN" dirty="0"/>
              <a:t>Supervisory Control Theory</a:t>
            </a:r>
            <a:endParaRPr lang="zh-CN" altLang="en-US" dirty="0"/>
          </a:p>
        </p:txBody>
      </p:sp>
      <p:sp>
        <p:nvSpPr>
          <p:cNvPr id="4" name="灯片编号占位符 3">
            <a:extLst>
              <a:ext uri="{FF2B5EF4-FFF2-40B4-BE49-F238E27FC236}">
                <a16:creationId xmlns:a16="http://schemas.microsoft.com/office/drawing/2014/main" id="{682BF7AD-912E-CB6E-D180-17FC8290DC6F}"/>
              </a:ext>
            </a:extLst>
          </p:cNvPr>
          <p:cNvSpPr>
            <a:spLocks noGrp="1"/>
          </p:cNvSpPr>
          <p:nvPr>
            <p:ph type="sldNum" sz="quarter" idx="12"/>
          </p:nvPr>
        </p:nvSpPr>
        <p:spPr/>
        <p:txBody>
          <a:bodyPr/>
          <a:lstStyle/>
          <a:p>
            <a:fld id="{74A724E5-CF81-458D-9F9A-C575B439CC43}" type="slidenum">
              <a:rPr lang="zh-CN" altLang="en-US" smtClean="0"/>
              <a:t>34</a:t>
            </a:fld>
            <a:endParaRPr lang="zh-CN" altLang="en-US"/>
          </a:p>
        </p:txBody>
      </p:sp>
      <p:sp>
        <p:nvSpPr>
          <p:cNvPr id="5" name="矩形: 圆角 4">
            <a:extLst>
              <a:ext uri="{FF2B5EF4-FFF2-40B4-BE49-F238E27FC236}">
                <a16:creationId xmlns:a16="http://schemas.microsoft.com/office/drawing/2014/main" id="{E3C30B28-F82F-154C-CEF7-824C3ABBAF32}"/>
              </a:ext>
            </a:extLst>
          </p:cNvPr>
          <p:cNvSpPr/>
          <p:nvPr/>
        </p:nvSpPr>
        <p:spPr>
          <a:xfrm>
            <a:off x="3053901" y="282229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grpSp>
        <p:nvGrpSpPr>
          <p:cNvPr id="6" name="组合 5">
            <a:extLst>
              <a:ext uri="{FF2B5EF4-FFF2-40B4-BE49-F238E27FC236}">
                <a16:creationId xmlns:a16="http://schemas.microsoft.com/office/drawing/2014/main" id="{18C007D8-4593-36BA-DA5D-36E783EE1ABE}"/>
              </a:ext>
            </a:extLst>
          </p:cNvPr>
          <p:cNvGrpSpPr/>
          <p:nvPr/>
        </p:nvGrpSpPr>
        <p:grpSpPr>
          <a:xfrm>
            <a:off x="3172787" y="3398358"/>
            <a:ext cx="2504493" cy="1017860"/>
            <a:chOff x="2308917" y="2179159"/>
            <a:chExt cx="2504493" cy="1017860"/>
          </a:xfrm>
        </p:grpSpPr>
        <p:sp>
          <p:nvSpPr>
            <p:cNvPr id="7" name="矩形: 圆角 6">
              <a:extLst>
                <a:ext uri="{FF2B5EF4-FFF2-40B4-BE49-F238E27FC236}">
                  <a16:creationId xmlns:a16="http://schemas.microsoft.com/office/drawing/2014/main" id="{C1676D4C-3B0B-AA9A-2508-AE39CAB4B486}"/>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8" name="组合 7">
              <a:extLst>
                <a:ext uri="{FF2B5EF4-FFF2-40B4-BE49-F238E27FC236}">
                  <a16:creationId xmlns:a16="http://schemas.microsoft.com/office/drawing/2014/main" id="{3A78A5A4-459C-84CC-F87F-682582D28FF6}"/>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D568BDB-384D-A8BB-AC2A-BAF4FB1B1F28}"/>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AC5B06E-F487-D9F1-8C8C-4E754823E629}"/>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78CBDD0-2080-4CE5-6CC1-FFA07373FF2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C8F3EC06-88CE-6BA1-9BE2-EA8B060C1041}"/>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3" name="连接符: 曲线 12">
                <a:extLst>
                  <a:ext uri="{FF2B5EF4-FFF2-40B4-BE49-F238E27FC236}">
                    <a16:creationId xmlns:a16="http://schemas.microsoft.com/office/drawing/2014/main" id="{0FF2B016-D1CE-07EF-1256-0AEEBA435EC3}"/>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0528A28A-98A9-6DD3-7E0F-E976DCF9C3F3}"/>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15" name="组合 14">
            <a:extLst>
              <a:ext uri="{FF2B5EF4-FFF2-40B4-BE49-F238E27FC236}">
                <a16:creationId xmlns:a16="http://schemas.microsoft.com/office/drawing/2014/main" id="{22AA8684-98D3-A997-A2C3-B20605DABD48}"/>
              </a:ext>
            </a:extLst>
          </p:cNvPr>
          <p:cNvGrpSpPr/>
          <p:nvPr/>
        </p:nvGrpSpPr>
        <p:grpSpPr>
          <a:xfrm>
            <a:off x="6410317" y="3397728"/>
            <a:ext cx="2504494" cy="1017860"/>
            <a:chOff x="5449277" y="2172772"/>
            <a:chExt cx="2504494" cy="1017860"/>
          </a:xfrm>
        </p:grpSpPr>
        <p:sp>
          <p:nvSpPr>
            <p:cNvPr id="16" name="矩形: 圆角 15">
              <a:extLst>
                <a:ext uri="{FF2B5EF4-FFF2-40B4-BE49-F238E27FC236}">
                  <a16:creationId xmlns:a16="http://schemas.microsoft.com/office/drawing/2014/main" id="{9EBE29DD-AA0B-CAB6-B3FF-44161369C33A}"/>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Deviated</a:t>
              </a:r>
            </a:p>
            <a:p>
              <a:r>
                <a:rPr lang="en-US" altLang="zh-CN" sz="2400" b="1" dirty="0"/>
                <a:t>Env.</a:t>
              </a:r>
              <a:endParaRPr lang="zh-CN" altLang="en-US" sz="2400" b="1" dirty="0"/>
            </a:p>
          </p:txBody>
        </p:sp>
        <p:grpSp>
          <p:nvGrpSpPr>
            <p:cNvPr id="17" name="组合 16">
              <a:extLst>
                <a:ext uri="{FF2B5EF4-FFF2-40B4-BE49-F238E27FC236}">
                  <a16:creationId xmlns:a16="http://schemas.microsoft.com/office/drawing/2014/main" id="{D5C23F07-9756-7004-91E3-23CD7D9AE3A9}"/>
                </a:ext>
              </a:extLst>
            </p:cNvPr>
            <p:cNvGrpSpPr/>
            <p:nvPr/>
          </p:nvGrpSpPr>
          <p:grpSpPr>
            <a:xfrm>
              <a:off x="6975465" y="2503915"/>
              <a:ext cx="904552" cy="556746"/>
              <a:chOff x="1609647" y="4009914"/>
              <a:chExt cx="1335369" cy="821911"/>
            </a:xfrm>
          </p:grpSpPr>
          <p:sp>
            <p:nvSpPr>
              <p:cNvPr id="18" name="椭圆 17">
                <a:extLst>
                  <a:ext uri="{FF2B5EF4-FFF2-40B4-BE49-F238E27FC236}">
                    <a16:creationId xmlns:a16="http://schemas.microsoft.com/office/drawing/2014/main" id="{44E0A884-7046-9EC8-4812-C202A2FF8F0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4FA4162-7C79-1978-75C9-A6D14510C7ED}"/>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53FC8E6-EE5C-2C9D-5CCE-D09E64776374}"/>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1" name="连接符: 曲线 20">
                <a:extLst>
                  <a:ext uri="{FF2B5EF4-FFF2-40B4-BE49-F238E27FC236}">
                    <a16:creationId xmlns:a16="http://schemas.microsoft.com/office/drawing/2014/main" id="{DD332A78-C02A-F1C0-5B15-181A88AEF62D}"/>
                  </a:ext>
                </a:extLst>
              </p:cNvPr>
              <p:cNvCxnSpPr>
                <a:cxnSpLocks/>
                <a:stCxn id="18" idx="0"/>
                <a:endCxn id="19"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连接符: 曲线 21">
                <a:extLst>
                  <a:ext uri="{FF2B5EF4-FFF2-40B4-BE49-F238E27FC236}">
                    <a16:creationId xmlns:a16="http://schemas.microsoft.com/office/drawing/2014/main" id="{E83E6AE1-473F-8AA4-0822-8AD101259FF1}"/>
                  </a:ext>
                </a:extLst>
              </p:cNvPr>
              <p:cNvCxnSpPr>
                <a:cxnSpLocks/>
                <a:stCxn id="19" idx="4"/>
                <a:endCxn id="20"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连接符: 曲线 22">
                <a:extLst>
                  <a:ext uri="{FF2B5EF4-FFF2-40B4-BE49-F238E27FC236}">
                    <a16:creationId xmlns:a16="http://schemas.microsoft.com/office/drawing/2014/main" id="{73352FD7-9C33-E556-C548-CBDBEDE0C848}"/>
                  </a:ext>
                </a:extLst>
              </p:cNvPr>
              <p:cNvCxnSpPr>
                <a:cxnSpLocks/>
                <a:stCxn id="20" idx="2"/>
                <a:endCxn id="18"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24" name="矩形: 圆角 23">
            <a:extLst>
              <a:ext uri="{FF2B5EF4-FFF2-40B4-BE49-F238E27FC236}">
                <a16:creationId xmlns:a16="http://schemas.microsoft.com/office/drawing/2014/main" id="{D55FEC39-116C-3DD2-1FA3-466021B73D3A}"/>
              </a:ext>
            </a:extLst>
          </p:cNvPr>
          <p:cNvSpPr/>
          <p:nvPr/>
        </p:nvSpPr>
        <p:spPr>
          <a:xfrm>
            <a:off x="4816168" y="5703615"/>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Property</a:t>
            </a:r>
            <a:endParaRPr lang="zh-CN" altLang="en-US" sz="2400" b="1" dirty="0"/>
          </a:p>
        </p:txBody>
      </p:sp>
      <p:sp>
        <p:nvSpPr>
          <p:cNvPr id="25" name="箭头: 下 24">
            <a:extLst>
              <a:ext uri="{FF2B5EF4-FFF2-40B4-BE49-F238E27FC236}">
                <a16:creationId xmlns:a16="http://schemas.microsoft.com/office/drawing/2014/main" id="{D265493F-17A4-A095-D96D-65E4D6FAEEB4}"/>
              </a:ext>
            </a:extLst>
          </p:cNvPr>
          <p:cNvSpPr/>
          <p:nvPr/>
        </p:nvSpPr>
        <p:spPr>
          <a:xfrm>
            <a:off x="4867752" y="4826441"/>
            <a:ext cx="2456496" cy="76449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30" name="直接箭头连接符 29">
            <a:extLst>
              <a:ext uri="{FF2B5EF4-FFF2-40B4-BE49-F238E27FC236}">
                <a16:creationId xmlns:a16="http://schemas.microsoft.com/office/drawing/2014/main" id="{E60C9891-58C5-4AF4-0A8F-AAE5FF39C323}"/>
              </a:ext>
            </a:extLst>
          </p:cNvPr>
          <p:cNvCxnSpPr>
            <a:cxnSpLocks/>
            <a:stCxn id="7" idx="3"/>
            <a:endCxn id="16" idx="1"/>
          </p:cNvCxnSpPr>
          <p:nvPr/>
        </p:nvCxnSpPr>
        <p:spPr>
          <a:xfrm flipV="1">
            <a:off x="5677280" y="390665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6" name="矩形: 圆角 35">
            <a:extLst>
              <a:ext uri="{FF2B5EF4-FFF2-40B4-BE49-F238E27FC236}">
                <a16:creationId xmlns:a16="http://schemas.microsoft.com/office/drawing/2014/main" id="{69E19410-56E0-FC3F-B214-683E42C12F79}"/>
              </a:ext>
            </a:extLst>
          </p:cNvPr>
          <p:cNvSpPr/>
          <p:nvPr/>
        </p:nvSpPr>
        <p:spPr>
          <a:xfrm>
            <a:off x="5038481" y="1527621"/>
            <a:ext cx="201063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Controller</a:t>
            </a:r>
            <a:endParaRPr lang="zh-CN" altLang="en-US" sz="2400" b="1" dirty="0"/>
          </a:p>
        </p:txBody>
      </p:sp>
      <p:cxnSp>
        <p:nvCxnSpPr>
          <p:cNvPr id="26" name="连接符: 肘形 25">
            <a:extLst>
              <a:ext uri="{FF2B5EF4-FFF2-40B4-BE49-F238E27FC236}">
                <a16:creationId xmlns:a16="http://schemas.microsoft.com/office/drawing/2014/main" id="{06A4F71B-FAD9-2D58-6234-D34AE76B727A}"/>
              </a:ext>
            </a:extLst>
          </p:cNvPr>
          <p:cNvCxnSpPr>
            <a:cxnSpLocks/>
            <a:endCxn id="36" idx="1"/>
          </p:cNvCxnSpPr>
          <p:nvPr/>
        </p:nvCxnSpPr>
        <p:spPr>
          <a:xfrm rot="5400000" flipH="1" flipV="1">
            <a:off x="4313694" y="2092313"/>
            <a:ext cx="780549" cy="669026"/>
          </a:xfrm>
          <a:prstGeom prst="bentConnector2">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连接符: 肘形 28">
            <a:extLst>
              <a:ext uri="{FF2B5EF4-FFF2-40B4-BE49-F238E27FC236}">
                <a16:creationId xmlns:a16="http://schemas.microsoft.com/office/drawing/2014/main" id="{A7072024-A90F-A5CE-C09B-141337E25051}"/>
              </a:ext>
            </a:extLst>
          </p:cNvPr>
          <p:cNvCxnSpPr>
            <a:cxnSpLocks/>
            <a:stCxn id="36" idx="3"/>
          </p:cNvCxnSpPr>
          <p:nvPr/>
        </p:nvCxnSpPr>
        <p:spPr>
          <a:xfrm>
            <a:off x="7049114" y="2036551"/>
            <a:ext cx="766341" cy="780550"/>
          </a:xfrm>
          <a:prstGeom prst="bentConnector2">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对话气泡: 圆角矩形 30">
            <a:extLst>
              <a:ext uri="{FF2B5EF4-FFF2-40B4-BE49-F238E27FC236}">
                <a16:creationId xmlns:a16="http://schemas.microsoft.com/office/drawing/2014/main" id="{A705CA16-3C5F-73C5-3F79-D393DACC78A1}"/>
              </a:ext>
            </a:extLst>
          </p:cNvPr>
          <p:cNvSpPr/>
          <p:nvPr/>
        </p:nvSpPr>
        <p:spPr>
          <a:xfrm>
            <a:off x="284269" y="1690688"/>
            <a:ext cx="3665219" cy="1017860"/>
          </a:xfrm>
          <a:prstGeom prst="wedgeRoundRectCallout">
            <a:avLst>
              <a:gd name="adj1" fmla="val 59904"/>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Observe events in the machine and env.</a:t>
            </a:r>
            <a:endParaRPr lang="zh-CN" altLang="en-US" sz="2400" i="1" dirty="0"/>
          </a:p>
        </p:txBody>
      </p:sp>
      <p:sp>
        <p:nvSpPr>
          <p:cNvPr id="34" name="对话气泡: 圆角矩形 33">
            <a:extLst>
              <a:ext uri="{FF2B5EF4-FFF2-40B4-BE49-F238E27FC236}">
                <a16:creationId xmlns:a16="http://schemas.microsoft.com/office/drawing/2014/main" id="{8AB0615A-8D7A-4D10-181D-965854D88AF4}"/>
              </a:ext>
            </a:extLst>
          </p:cNvPr>
          <p:cNvSpPr/>
          <p:nvPr/>
        </p:nvSpPr>
        <p:spPr>
          <a:xfrm>
            <a:off x="8169277" y="1698590"/>
            <a:ext cx="3793493" cy="1017860"/>
          </a:xfrm>
          <a:prstGeom prst="wedgeRoundRectCallout">
            <a:avLst>
              <a:gd name="adj1" fmla="val -57207"/>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the safety property by disabling events.</a:t>
            </a:r>
            <a:endParaRPr lang="zh-CN" altLang="en-US" sz="2400" i="1" dirty="0"/>
          </a:p>
        </p:txBody>
      </p:sp>
      <p:cxnSp>
        <p:nvCxnSpPr>
          <p:cNvPr id="35" name="直接连接符 34">
            <a:extLst>
              <a:ext uri="{FF2B5EF4-FFF2-40B4-BE49-F238E27FC236}">
                <a16:creationId xmlns:a16="http://schemas.microsoft.com/office/drawing/2014/main" id="{4C85E050-A2BA-ED93-FAD4-C93526D6D9DA}"/>
              </a:ext>
            </a:extLst>
          </p:cNvPr>
          <p:cNvCxnSpPr/>
          <p:nvPr/>
        </p:nvCxnSpPr>
        <p:spPr>
          <a:xfrm flipH="1">
            <a:off x="5011566" y="4835478"/>
            <a:ext cx="2168866" cy="65240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7" name="表格 26">
            <a:extLst>
              <a:ext uri="{FF2B5EF4-FFF2-40B4-BE49-F238E27FC236}">
                <a16:creationId xmlns:a16="http://schemas.microsoft.com/office/drawing/2014/main" id="{06F58744-2CCE-AB8B-E767-AB02F588FF6E}"/>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8521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1077E-1667-D89A-46CD-A763173E16B6}"/>
              </a:ext>
            </a:extLst>
          </p:cNvPr>
          <p:cNvSpPr>
            <a:spLocks noGrp="1"/>
          </p:cNvSpPr>
          <p:nvPr>
            <p:ph type="title"/>
          </p:nvPr>
        </p:nvSpPr>
        <p:spPr/>
        <p:txBody>
          <a:bodyPr/>
          <a:lstStyle/>
          <a:p>
            <a:r>
              <a:rPr lang="en-US" altLang="zh-CN" dirty="0"/>
              <a:t>Optimal Robustification by Control</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8B60AFE-1195-E9E7-9CED-9DFDC59CCEAB}"/>
                  </a:ext>
                </a:extLst>
              </p:cNvPr>
              <p:cNvSpPr>
                <a:spLocks noGrp="1"/>
              </p:cNvSpPr>
              <p:nvPr>
                <p:ph idx="1"/>
              </p:nvPr>
            </p:nvSpPr>
            <p:spPr/>
            <p:txBody>
              <a:bodyPr/>
              <a:lstStyle/>
              <a:p>
                <a:r>
                  <a:rPr lang="en-US" altLang="zh-CN" dirty="0"/>
                  <a:t>Supervisory Control finds a controller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err="1"/>
                  <a:t>s.t.</a:t>
                </a:r>
                <a:endParaRPr lang="en-US" altLang="zh-CN" dirty="0"/>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thus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Given events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disables </a:t>
                </a:r>
                <a:r>
                  <a:rPr lang="en-US" altLang="zh-CN" i="1" dirty="0">
                    <a:solidFill>
                      <a:schemeClr val="accent4"/>
                    </a:solidFill>
                  </a:rPr>
                  <a:t>minimally</a:t>
                </a:r>
                <a:r>
                  <a:rPr lang="en-US" altLang="zh-CN" dirty="0"/>
                  <a:t> </a:t>
                </a:r>
                <a:r>
                  <a:rPr lang="en-US" altLang="zh-CN" dirty="0">
                    <a:solidFill>
                      <a:schemeClr val="accent4"/>
                    </a:solidFill>
                  </a:rPr>
                  <a:t>needed</a:t>
                </a:r>
                <a:r>
                  <a:rPr lang="en-US" altLang="zh-CN" dirty="0"/>
                  <a:t> events, i.e., retaining as much behavior as possible.</a:t>
                </a:r>
              </a:p>
              <a:p>
                <a:pPr marL="457200" indent="-457200"/>
                <a:r>
                  <a:rPr lang="en-US" altLang="zh-CN" dirty="0"/>
                  <a:t>Algorithm for finding optimal solutions:</a:t>
                </a:r>
              </a:p>
              <a:p>
                <a:pPr marL="1143000" lvl="1" indent="-457200"/>
                <a:r>
                  <a:rPr lang="en-US" altLang="zh-CN" dirty="0"/>
                  <a:t>Search for a tuple of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en-US" altLang="zh-CN" dirty="0"/>
                  <a:t>,</a:t>
                </a:r>
              </a:p>
              <a:p>
                <a:pPr marL="1143000" lvl="1" indent="-457200"/>
                <a:r>
                  <a:rPr lang="en-US" altLang="zh-CN" dirty="0"/>
                  <a:t>Synthesize a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Compute utility </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oMath>
                </a14:m>
                <a:r>
                  <a:rPr lang="en-US" altLang="zh-CN" dirty="0"/>
                  <a:t>,</a:t>
                </a:r>
              </a:p>
              <a:p>
                <a:pPr marL="1143000" lvl="1" indent="-457200"/>
                <a:r>
                  <a:rPr lang="en-US" altLang="zh-CN" dirty="0"/>
                  <a:t>Repeat…</a:t>
                </a:r>
              </a:p>
            </p:txBody>
          </p:sp>
        </mc:Choice>
        <mc:Fallback>
          <p:sp>
            <p:nvSpPr>
              <p:cNvPr id="3" name="内容占位符 2">
                <a:extLst>
                  <a:ext uri="{FF2B5EF4-FFF2-40B4-BE49-F238E27FC236}">
                    <a16:creationId xmlns:a16="http://schemas.microsoft.com/office/drawing/2014/main" id="{E8B60AFE-1195-E9E7-9CED-9DFDC59CCEA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3E005D0-57DC-EEE1-3515-6964F1ACC39A}"/>
              </a:ext>
            </a:extLst>
          </p:cNvPr>
          <p:cNvSpPr>
            <a:spLocks noGrp="1"/>
          </p:cNvSpPr>
          <p:nvPr>
            <p:ph type="sldNum" sz="quarter" idx="12"/>
          </p:nvPr>
        </p:nvSpPr>
        <p:spPr/>
        <p:txBody>
          <a:bodyPr/>
          <a:lstStyle/>
          <a:p>
            <a:fld id="{74A724E5-CF81-458D-9F9A-C575B439CC43}" type="slidenum">
              <a:rPr lang="zh-CN" altLang="en-US" smtClean="0"/>
              <a:t>35</a:t>
            </a:fld>
            <a:endParaRPr lang="zh-CN" altLang="en-US"/>
          </a:p>
        </p:txBody>
      </p:sp>
      <p:graphicFrame>
        <p:nvGraphicFramePr>
          <p:cNvPr id="18" name="表格 17">
            <a:extLst>
              <a:ext uri="{FF2B5EF4-FFF2-40B4-BE49-F238E27FC236}">
                <a16:creationId xmlns:a16="http://schemas.microsoft.com/office/drawing/2014/main" id="{3176BF69-34B9-1AEB-3547-E4BD82867A91}"/>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pSp>
        <p:nvGrpSpPr>
          <p:cNvPr id="5" name="组合 4">
            <a:extLst>
              <a:ext uri="{FF2B5EF4-FFF2-40B4-BE49-F238E27FC236}">
                <a16:creationId xmlns:a16="http://schemas.microsoft.com/office/drawing/2014/main" id="{2E424194-D8B5-EBA0-2E83-2CBF5E8DE6BB}"/>
              </a:ext>
            </a:extLst>
          </p:cNvPr>
          <p:cNvGrpSpPr/>
          <p:nvPr/>
        </p:nvGrpSpPr>
        <p:grpSpPr>
          <a:xfrm>
            <a:off x="6663031" y="3387249"/>
            <a:ext cx="3895137" cy="3151663"/>
            <a:chOff x="4790161" y="3455452"/>
            <a:chExt cx="3895137" cy="3151663"/>
          </a:xfrm>
        </p:grpSpPr>
        <p:grpSp>
          <p:nvGrpSpPr>
            <p:cNvPr id="19" name="组合 18">
              <a:extLst>
                <a:ext uri="{FF2B5EF4-FFF2-40B4-BE49-F238E27FC236}">
                  <a16:creationId xmlns:a16="http://schemas.microsoft.com/office/drawing/2014/main" id="{90D8C255-A5FE-34BD-DE05-01C04F9509FC}"/>
                </a:ext>
              </a:extLst>
            </p:cNvPr>
            <p:cNvGrpSpPr/>
            <p:nvPr/>
          </p:nvGrpSpPr>
          <p:grpSpPr>
            <a:xfrm>
              <a:off x="4790161" y="3455452"/>
              <a:ext cx="3895137" cy="3151663"/>
              <a:chOff x="7810634" y="2964469"/>
              <a:chExt cx="3895137" cy="3151663"/>
            </a:xfrm>
          </p:grpSpPr>
          <p:grpSp>
            <p:nvGrpSpPr>
              <p:cNvPr id="24" name="组合 23">
                <a:extLst>
                  <a:ext uri="{FF2B5EF4-FFF2-40B4-BE49-F238E27FC236}">
                    <a16:creationId xmlns:a16="http://schemas.microsoft.com/office/drawing/2014/main" id="{6E874F08-6901-F115-7CE9-408725A73DC1}"/>
                  </a:ext>
                </a:extLst>
              </p:cNvPr>
              <p:cNvGrpSpPr/>
              <p:nvPr/>
            </p:nvGrpSpPr>
            <p:grpSpPr>
              <a:xfrm>
                <a:off x="8686464" y="3490686"/>
                <a:ext cx="3019307" cy="2625446"/>
                <a:chOff x="8686464" y="3490686"/>
                <a:chExt cx="3019307" cy="2625446"/>
              </a:xfrm>
            </p:grpSpPr>
            <p:cxnSp>
              <p:nvCxnSpPr>
                <p:cNvPr id="26" name="直接箭头连接符 25">
                  <a:extLst>
                    <a:ext uri="{FF2B5EF4-FFF2-40B4-BE49-F238E27FC236}">
                      <a16:creationId xmlns:a16="http://schemas.microsoft.com/office/drawing/2014/main" id="{461BB345-0F78-0E84-5788-A0451673CF3D}"/>
                    </a:ext>
                  </a:extLst>
                </p:cNvPr>
                <p:cNvCxnSpPr>
                  <a:cxnSpLocks/>
                </p:cNvCxnSpPr>
                <p:nvPr/>
              </p:nvCxnSpPr>
              <p:spPr>
                <a:xfrm>
                  <a:off x="9154456" y="5681894"/>
                  <a:ext cx="2551315" cy="112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8DC97305-AAC5-7A32-26E0-57DE39065D81}"/>
                    </a:ext>
                  </a:extLst>
                </p:cNvPr>
                <p:cNvCxnSpPr>
                  <a:cxnSpLocks/>
                </p:cNvCxnSpPr>
                <p:nvPr/>
              </p:nvCxnSpPr>
              <p:spPr>
                <a:xfrm flipV="1">
                  <a:off x="9154456" y="3490686"/>
                  <a:ext cx="0" cy="22024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6B4838A-CA30-CC7F-F189-8A34D529B6A7}"/>
                    </a:ext>
                  </a:extLst>
                </p:cNvPr>
                <p:cNvSpPr txBox="1"/>
                <p:nvPr/>
              </p:nvSpPr>
              <p:spPr>
                <a:xfrm>
                  <a:off x="9447120" y="5716022"/>
                  <a:ext cx="1956146" cy="400110"/>
                </a:xfrm>
                <a:prstGeom prst="rect">
                  <a:avLst/>
                </a:prstGeom>
                <a:noFill/>
              </p:spPr>
              <p:txBody>
                <a:bodyPr wrap="square" rtlCol="0">
                  <a:spAutoFit/>
                </a:bodyPr>
                <a:lstStyle/>
                <a:p>
                  <a:r>
                    <a:rPr lang="en-US" altLang="zh-CN" sz="2000" dirty="0"/>
                    <a:t>Preferred Beh.</a:t>
                  </a:r>
                  <a:endParaRPr lang="zh-CN" altLang="en-US" sz="2000" dirty="0"/>
                </a:p>
              </p:txBody>
            </p:sp>
            <p:sp>
              <p:nvSpPr>
                <p:cNvPr id="29" name="文本框 28">
                  <a:extLst>
                    <a:ext uri="{FF2B5EF4-FFF2-40B4-BE49-F238E27FC236}">
                      <a16:creationId xmlns:a16="http://schemas.microsoft.com/office/drawing/2014/main" id="{FF96E21B-DEC0-903E-8FC3-C2F40EC7A078}"/>
                    </a:ext>
                  </a:extLst>
                </p:cNvPr>
                <p:cNvSpPr txBox="1"/>
                <p:nvPr/>
              </p:nvSpPr>
              <p:spPr>
                <a:xfrm rot="16200000">
                  <a:off x="8491312" y="4291179"/>
                  <a:ext cx="790414" cy="400110"/>
                </a:xfrm>
                <a:prstGeom prst="rect">
                  <a:avLst/>
                </a:prstGeom>
                <a:noFill/>
              </p:spPr>
              <p:txBody>
                <a:bodyPr wrap="square" rtlCol="0">
                  <a:spAutoFit/>
                </a:bodyPr>
                <a:lstStyle/>
                <a:p>
                  <a:r>
                    <a:rPr lang="en-US" altLang="zh-CN" sz="2000" dirty="0"/>
                    <a:t>Cost</a:t>
                  </a:r>
                  <a:endParaRPr lang="zh-CN" altLang="en-US" sz="2000" dirty="0"/>
                </a:p>
              </p:txBody>
            </p:sp>
            <p:sp>
              <p:nvSpPr>
                <p:cNvPr id="30" name="椭圆 29">
                  <a:extLst>
                    <a:ext uri="{FF2B5EF4-FFF2-40B4-BE49-F238E27FC236}">
                      <a16:creationId xmlns:a16="http://schemas.microsoft.com/office/drawing/2014/main" id="{F096524C-377B-70AC-6EDE-98982DB6722F}"/>
                    </a:ext>
                  </a:extLst>
                </p:cNvPr>
                <p:cNvSpPr/>
                <p:nvPr/>
              </p:nvSpPr>
              <p:spPr>
                <a:xfrm>
                  <a:off x="10724828" y="423489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1DFAE01-D92B-F90C-8DBD-57BDC76277AA}"/>
                    </a:ext>
                  </a:extLst>
                </p:cNvPr>
                <p:cNvSpPr/>
                <p:nvPr/>
              </p:nvSpPr>
              <p:spPr>
                <a:xfrm>
                  <a:off x="9668359" y="529068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C908230-C353-8411-5A79-478F51D9FE23}"/>
                    </a:ext>
                  </a:extLst>
                </p:cNvPr>
                <p:cNvSpPr/>
                <p:nvPr/>
              </p:nvSpPr>
              <p:spPr>
                <a:xfrm>
                  <a:off x="10724828" y="4491234"/>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D283B13-7CEF-E8F7-8F5E-B59EA3272C07}"/>
                    </a:ext>
                  </a:extLst>
                </p:cNvPr>
                <p:cNvSpPr/>
                <p:nvPr/>
              </p:nvSpPr>
              <p:spPr>
                <a:xfrm>
                  <a:off x="9668359" y="4840618"/>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F62BAC-B437-E1E2-8FDC-A077C61F529C}"/>
                    </a:ext>
                  </a:extLst>
                </p:cNvPr>
                <p:cNvSpPr/>
                <p:nvPr/>
              </p:nvSpPr>
              <p:spPr>
                <a:xfrm>
                  <a:off x="10364491" y="504628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3C116AC-5F1F-52D4-E14E-D0552DFC582B}"/>
                    </a:ext>
                  </a:extLst>
                </p:cNvPr>
                <p:cNvSpPr/>
                <p:nvPr/>
              </p:nvSpPr>
              <p:spPr>
                <a:xfrm>
                  <a:off x="10180360" y="473243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5" name="弧形 24">
                <a:extLst>
                  <a:ext uri="{FF2B5EF4-FFF2-40B4-BE49-F238E27FC236}">
                    <a16:creationId xmlns:a16="http://schemas.microsoft.com/office/drawing/2014/main" id="{F3073EB9-05B5-EAA0-EE22-3E7266D04B1F}"/>
                  </a:ext>
                </a:extLst>
              </p:cNvPr>
              <p:cNvSpPr/>
              <p:nvPr/>
            </p:nvSpPr>
            <p:spPr>
              <a:xfrm rot="5400000">
                <a:off x="8164517" y="2610586"/>
                <a:ext cx="2565204" cy="3272969"/>
              </a:xfrm>
              <a:prstGeom prst="arc">
                <a:avLst>
                  <a:gd name="adj1" fmla="val 16255991"/>
                  <a:gd name="adj2" fmla="val 21436976"/>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pSp>
        <p:sp>
          <p:nvSpPr>
            <p:cNvPr id="20" name="椭圆 19">
              <a:extLst>
                <a:ext uri="{FF2B5EF4-FFF2-40B4-BE49-F238E27FC236}">
                  <a16:creationId xmlns:a16="http://schemas.microsoft.com/office/drawing/2014/main" id="{1263C2EA-20CF-49BC-D5E8-B1ECD494077F}"/>
                </a:ext>
              </a:extLst>
            </p:cNvPr>
            <p:cNvSpPr/>
            <p:nvPr/>
          </p:nvSpPr>
          <p:spPr>
            <a:xfrm>
              <a:off x="6557362" y="594895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04FB78-89FC-2C5D-4FA7-C774CE568311}"/>
                </a:ext>
              </a:extLst>
            </p:cNvPr>
            <p:cNvSpPr/>
            <p:nvPr/>
          </p:nvSpPr>
          <p:spPr>
            <a:xfrm>
              <a:off x="7222614" y="577895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CB6EA0D-D236-8559-DAE8-FB63BCBA8F68}"/>
                </a:ext>
              </a:extLst>
            </p:cNvPr>
            <p:cNvSpPr/>
            <p:nvPr/>
          </p:nvSpPr>
          <p:spPr>
            <a:xfrm>
              <a:off x="7834091" y="525602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1478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DFBA-B9CA-7A5C-660B-54FC2073725B}"/>
              </a:ext>
            </a:extLst>
          </p:cNvPr>
          <p:cNvSpPr>
            <a:spLocks noGrp="1"/>
          </p:cNvSpPr>
          <p:nvPr>
            <p:ph type="title"/>
          </p:nvPr>
        </p:nvSpPr>
        <p:spPr/>
        <p:txBody>
          <a:bodyPr/>
          <a:lstStyle/>
          <a:p>
            <a:r>
              <a:rPr lang="en-US" altLang="zh-CN" dirty="0"/>
              <a:t>Robustification by Control Summary</a:t>
            </a:r>
            <a:endParaRPr lang="zh-CN" altLang="en-US" dirty="0"/>
          </a:p>
        </p:txBody>
      </p:sp>
      <p:sp>
        <p:nvSpPr>
          <p:cNvPr id="4" name="灯片编号占位符 3">
            <a:extLst>
              <a:ext uri="{FF2B5EF4-FFF2-40B4-BE49-F238E27FC236}">
                <a16:creationId xmlns:a16="http://schemas.microsoft.com/office/drawing/2014/main" id="{E0A9B099-FF5A-F76D-6257-6D5602605284}"/>
              </a:ext>
            </a:extLst>
          </p:cNvPr>
          <p:cNvSpPr>
            <a:spLocks noGrp="1"/>
          </p:cNvSpPr>
          <p:nvPr>
            <p:ph type="sldNum" sz="quarter" idx="12"/>
          </p:nvPr>
        </p:nvSpPr>
        <p:spPr/>
        <p:txBody>
          <a:bodyPr/>
          <a:lstStyle/>
          <a:p>
            <a:fld id="{74A724E5-CF81-458D-9F9A-C575B439CC43}" type="slidenum">
              <a:rPr lang="zh-CN" altLang="en-US" smtClean="0"/>
              <a:t>36</a:t>
            </a:fld>
            <a:endParaRPr lang="zh-CN" altLang="en-US"/>
          </a:p>
        </p:txBody>
      </p:sp>
      <p:grpSp>
        <p:nvGrpSpPr>
          <p:cNvPr id="27" name="组合 26">
            <a:extLst>
              <a:ext uri="{FF2B5EF4-FFF2-40B4-BE49-F238E27FC236}">
                <a16:creationId xmlns:a16="http://schemas.microsoft.com/office/drawing/2014/main" id="{B81998FD-DD48-1BE4-5455-0C5EEDDAA7C6}"/>
              </a:ext>
            </a:extLst>
          </p:cNvPr>
          <p:cNvGrpSpPr/>
          <p:nvPr/>
        </p:nvGrpSpPr>
        <p:grpSpPr>
          <a:xfrm>
            <a:off x="564098" y="2086502"/>
            <a:ext cx="11063804" cy="3381096"/>
            <a:chOff x="278856" y="2162073"/>
            <a:chExt cx="11063804" cy="3381096"/>
          </a:xfrm>
        </p:grpSpPr>
        <p:grpSp>
          <p:nvGrpSpPr>
            <p:cNvPr id="5" name="Group 42">
              <a:extLst>
                <a:ext uri="{FF2B5EF4-FFF2-40B4-BE49-F238E27FC236}">
                  <a16:creationId xmlns:a16="http://schemas.microsoft.com/office/drawing/2014/main" id="{B78B6F34-11FD-62BC-16BF-6CC4C95F18F4}"/>
                </a:ext>
              </a:extLst>
            </p:cNvPr>
            <p:cNvGrpSpPr/>
            <p:nvPr/>
          </p:nvGrpSpPr>
          <p:grpSpPr>
            <a:xfrm>
              <a:off x="932302" y="2162073"/>
              <a:ext cx="3600995" cy="972376"/>
              <a:chOff x="76200" y="1119431"/>
              <a:chExt cx="3600995" cy="972376"/>
            </a:xfrm>
          </p:grpSpPr>
          <mc:AlternateContent xmlns:mc="http://schemas.openxmlformats.org/markup-compatibility/2006" xmlns:a14="http://schemas.microsoft.com/office/drawing/2010/main">
            <mc:Choice Requires="a14">
              <p:sp>
                <p:nvSpPr>
                  <p:cNvPr id="6" name="Rectangle: Folded Corner 5">
                    <a:extLst>
                      <a:ext uri="{FF2B5EF4-FFF2-40B4-BE49-F238E27FC236}">
                        <a16:creationId xmlns:a16="http://schemas.microsoft.com/office/drawing/2014/main" id="{406BCC01-D88D-5803-4F96-8D3C9CE5397D}"/>
                      </a:ext>
                    </a:extLst>
                  </p:cNvPr>
                  <p:cNvSpPr/>
                  <p:nvPr/>
                </p:nvSpPr>
                <p:spPr>
                  <a:xfrm>
                    <a:off x="202096" y="1265204"/>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406BCC01-D88D-5803-4F96-8D3C9CE5397D}"/>
                      </a:ext>
                    </a:extLst>
                  </p:cNvPr>
                  <p:cNvSpPr>
                    <a:spLocks noRot="1" noChangeAspect="1" noMove="1" noResize="1" noEditPoints="1" noAdjustHandles="1" noChangeArrowheads="1" noChangeShapeType="1" noTextEdit="1"/>
                  </p:cNvSpPr>
                  <p:nvPr/>
                </p:nvSpPr>
                <p:spPr>
                  <a:xfrm>
                    <a:off x="202096" y="1265204"/>
                    <a:ext cx="1020418" cy="675860"/>
                  </a:xfrm>
                  <a:prstGeom prst="foldedCorner">
                    <a:avLst/>
                  </a:prstGeom>
                  <a:blipFill>
                    <a:blip r:embed="rId2"/>
                    <a:stretch>
                      <a:fillRect l="-2857"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Folded Corner 6">
                    <a:extLst>
                      <a:ext uri="{FF2B5EF4-FFF2-40B4-BE49-F238E27FC236}">
                        <a16:creationId xmlns:a16="http://schemas.microsoft.com/office/drawing/2014/main" id="{7F6A621C-1750-B25C-9E84-CAB66DEFB2A6}"/>
                      </a:ext>
                    </a:extLst>
                  </p:cNvPr>
                  <p:cNvSpPr/>
                  <p:nvPr/>
                </p:nvSpPr>
                <p:spPr>
                  <a:xfrm>
                    <a:off x="1354803" y="127145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6">
                    <a:extLst>
                      <a:ext uri="{FF2B5EF4-FFF2-40B4-BE49-F238E27FC236}">
                        <a16:creationId xmlns:a16="http://schemas.microsoft.com/office/drawing/2014/main" id="{CEA42AA7-C86A-F690-7209-D99DAFAE9AFE}"/>
                      </a:ext>
                    </a:extLst>
                  </p:cNvPr>
                  <p:cNvSpPr>
                    <a:spLocks noRot="1" noChangeAspect="1" noMove="1" noResize="1" noEditPoints="1" noAdjustHandles="1" noChangeArrowheads="1" noChangeShapeType="1" noTextEdit="1"/>
                  </p:cNvSpPr>
                  <p:nvPr/>
                </p:nvSpPr>
                <p:spPr>
                  <a:xfrm>
                    <a:off x="1354803" y="1271450"/>
                    <a:ext cx="1020418" cy="675860"/>
                  </a:xfrm>
                  <a:prstGeom prst="foldedCorner">
                    <a:avLst/>
                  </a:prstGeom>
                  <a:blipFill>
                    <a:blip r:embed="rId3"/>
                    <a:stretch>
                      <a:fillRect t="-9821" b="-2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Folded Corner 7">
                    <a:extLst>
                      <a:ext uri="{FF2B5EF4-FFF2-40B4-BE49-F238E27FC236}">
                        <a16:creationId xmlns:a16="http://schemas.microsoft.com/office/drawing/2014/main" id="{9001F1A3-4381-2069-581D-1EBF6CB30FCA}"/>
                      </a:ext>
                    </a:extLst>
                  </p:cNvPr>
                  <p:cNvSpPr/>
                  <p:nvPr/>
                </p:nvSpPr>
                <p:spPr>
                  <a:xfrm>
                    <a:off x="2507510" y="1265204"/>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8" name="Rectangle: Folded Corner 7">
                    <a:extLst>
                      <a:ext uri="{FF2B5EF4-FFF2-40B4-BE49-F238E27FC236}">
                        <a16:creationId xmlns:a16="http://schemas.microsoft.com/office/drawing/2014/main" id="{F8BE3B9F-3234-D9EC-C3E2-D7AEBD2BB85E}"/>
                      </a:ext>
                    </a:extLst>
                  </p:cNvPr>
                  <p:cNvSpPr>
                    <a:spLocks noRot="1" noChangeAspect="1" noMove="1" noResize="1" noEditPoints="1" noAdjustHandles="1" noChangeArrowheads="1" noChangeShapeType="1" noTextEdit="1"/>
                  </p:cNvSpPr>
                  <p:nvPr/>
                </p:nvSpPr>
                <p:spPr>
                  <a:xfrm>
                    <a:off x="2507510" y="1265204"/>
                    <a:ext cx="1020419" cy="675860"/>
                  </a:xfrm>
                  <a:prstGeom prst="foldedCorner">
                    <a:avLst/>
                  </a:prstGeom>
                  <a:blipFill>
                    <a:blip r:embed="rId4"/>
                    <a:stretch>
                      <a:fillRect l="-2326" t="-9821" r="-5814" b="-2679"/>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8193556-A155-0B90-BA18-6043BAE56C57}"/>
                  </a:ext>
                </a:extLst>
              </p:cNvPr>
              <p:cNvSpPr/>
              <p:nvPr/>
            </p:nvSpPr>
            <p:spPr>
              <a:xfrm>
                <a:off x="76200" y="1119431"/>
                <a:ext cx="3600995"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grpSp>
          <p:nvGrpSpPr>
            <p:cNvPr id="10" name="Group 27">
              <a:extLst>
                <a:ext uri="{FF2B5EF4-FFF2-40B4-BE49-F238E27FC236}">
                  <a16:creationId xmlns:a16="http://schemas.microsoft.com/office/drawing/2014/main" id="{24854D98-E062-C441-7117-921BF6C17F75}"/>
                </a:ext>
              </a:extLst>
            </p:cNvPr>
            <p:cNvGrpSpPr/>
            <p:nvPr/>
          </p:nvGrpSpPr>
          <p:grpSpPr>
            <a:xfrm>
              <a:off x="278856" y="4570793"/>
              <a:ext cx="4907886" cy="972376"/>
              <a:chOff x="2254915" y="5395294"/>
              <a:chExt cx="4907886" cy="972376"/>
            </a:xfrm>
          </p:grpSpPr>
          <mc:AlternateContent xmlns:mc="http://schemas.openxmlformats.org/markup-compatibility/2006" xmlns:a14="http://schemas.microsoft.com/office/drawing/2010/main">
            <mc:Choice Requires="a14">
              <p:sp>
                <p:nvSpPr>
                  <p:cNvPr id="11" name="Rectangle: Folded Corner 28">
                    <a:extLst>
                      <a:ext uri="{FF2B5EF4-FFF2-40B4-BE49-F238E27FC236}">
                        <a16:creationId xmlns:a16="http://schemas.microsoft.com/office/drawing/2014/main" id="{67457631-2498-4AE1-0C36-62CC1558B513}"/>
                      </a:ext>
                    </a:extLst>
                  </p:cNvPr>
                  <p:cNvSpPr/>
                  <p:nvPr/>
                </p:nvSpPr>
                <p:spPr>
                  <a:xfrm>
                    <a:off x="2360546" y="5542726"/>
                    <a:ext cx="1177781"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Intolerable Dev. (</a:t>
                    </a:r>
                    <a14:m>
                      <m:oMath xmlns:m="http://schemas.openxmlformats.org/officeDocument/2006/math">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𝛿</m:t>
                            </m:r>
                          </m:e>
                        </m:acc>
                      </m:oMath>
                    </a14:m>
                    <a:r>
                      <a:rPr lang="en-US" dirty="0">
                        <a:latin typeface="Times New Roman" panose="02020603050405020304" pitchFamily="18" charset="0"/>
                        <a:cs typeface="Times New Roman" panose="02020603050405020304" pitchFamily="18" charset="0"/>
                      </a:rPr>
                      <a:t>)</a:t>
                    </a:r>
                  </a:p>
                </p:txBody>
              </p:sp>
            </mc:Choice>
            <mc:Fallback xmlns="">
              <p:sp>
                <p:nvSpPr>
                  <p:cNvPr id="67" name="Rectangle: Folded Corner 66">
                    <a:extLst>
                      <a:ext uri="{FF2B5EF4-FFF2-40B4-BE49-F238E27FC236}">
                        <a16:creationId xmlns:a16="http://schemas.microsoft.com/office/drawing/2014/main" id="{3A87CA6F-A1BD-DB6A-B686-DA3B3968905A}"/>
                      </a:ext>
                    </a:extLst>
                  </p:cNvPr>
                  <p:cNvSpPr>
                    <a:spLocks noRot="1" noChangeAspect="1" noMove="1" noResize="1" noEditPoints="1" noAdjustHandles="1" noChangeArrowheads="1" noChangeShapeType="1" noTextEdit="1"/>
                  </p:cNvSpPr>
                  <p:nvPr/>
                </p:nvSpPr>
                <p:spPr>
                  <a:xfrm>
                    <a:off x="2360546" y="5542726"/>
                    <a:ext cx="1177781" cy="675860"/>
                  </a:xfrm>
                  <a:prstGeom prst="foldedCorner">
                    <a:avLst/>
                  </a:prstGeom>
                  <a:blipFill>
                    <a:blip r:embed="rId12"/>
                    <a:stretch>
                      <a:fillRect l="-4040" t="-9735" r="-6061"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Folded Corner 29">
                    <a:extLst>
                      <a:ext uri="{FF2B5EF4-FFF2-40B4-BE49-F238E27FC236}">
                        <a16:creationId xmlns:a16="http://schemas.microsoft.com/office/drawing/2014/main" id="{3743ABC2-AF45-10EA-8E8D-4C372BB11DF2}"/>
                      </a:ext>
                    </a:extLst>
                  </p:cNvPr>
                  <p:cNvSpPr/>
                  <p:nvPr/>
                </p:nvSpPr>
                <p:spPr>
                  <a:xfrm>
                    <a:off x="3690061" y="5542731"/>
                    <a:ext cx="1481442"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Pref. Behaviors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𝑉</m:t>
                        </m:r>
                      </m:oMath>
                    </a14:m>
                    <a:r>
                      <a:rPr lang="en-US" dirty="0">
                        <a:latin typeface="Times New Roman" panose="02020603050405020304" pitchFamily="18" charset="0"/>
                        <a:cs typeface="Times New Roman" panose="02020603050405020304" pitchFamily="18" charset="0"/>
                      </a:rPr>
                      <a:t>)</a:t>
                    </a:r>
                  </a:p>
                </p:txBody>
              </p:sp>
            </mc:Choice>
            <mc:Fallback xmlns="">
              <p:sp>
                <p:nvSpPr>
                  <p:cNvPr id="30" name="Rectangle: Folded Corner 29">
                    <a:extLst>
                      <a:ext uri="{FF2B5EF4-FFF2-40B4-BE49-F238E27FC236}">
                        <a16:creationId xmlns:a16="http://schemas.microsoft.com/office/drawing/2014/main" id="{9B1A3DB0-84FA-A7A5-E78F-E085C2FDAD2D}"/>
                      </a:ext>
                    </a:extLst>
                  </p:cNvPr>
                  <p:cNvSpPr>
                    <a:spLocks noRot="1" noChangeAspect="1" noMove="1" noResize="1" noEditPoints="1" noAdjustHandles="1" noChangeArrowheads="1" noChangeShapeType="1" noTextEdit="1"/>
                  </p:cNvSpPr>
                  <p:nvPr/>
                </p:nvSpPr>
                <p:spPr>
                  <a:xfrm>
                    <a:off x="3690061" y="5542731"/>
                    <a:ext cx="1481442" cy="675856"/>
                  </a:xfrm>
                  <a:prstGeom prst="foldedCorner">
                    <a:avLst/>
                  </a:prstGeom>
                  <a:blipFill>
                    <a:blip r:embed="rId13"/>
                    <a:stretch>
                      <a:fillRect l="-2823" t="-9735" r="-1613" b="-2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Folded Corner 30">
                    <a:extLst>
                      <a:ext uri="{FF2B5EF4-FFF2-40B4-BE49-F238E27FC236}">
                        <a16:creationId xmlns:a16="http://schemas.microsoft.com/office/drawing/2014/main" id="{7CFA3A9A-D209-3339-1C7E-C0FB580750A4}"/>
                      </a:ext>
                    </a:extLst>
                  </p:cNvPr>
                  <p:cNvSpPr/>
                  <p:nvPr/>
                </p:nvSpPr>
                <p:spPr>
                  <a:xfrm>
                    <a:off x="5323238" y="5542727"/>
                    <a:ext cx="1740171"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Ctrl./Obs. Events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𝑐</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𝑜</m:t>
                            </m:r>
                          </m:sub>
                        </m:sSub>
                      </m:oMath>
                    </a14:m>
                    <a:r>
                      <a:rPr lang="en-US" dirty="0">
                        <a:latin typeface="Times New Roman" panose="02020603050405020304" pitchFamily="18" charset="0"/>
                        <a:cs typeface="Times New Roman" panose="02020603050405020304" pitchFamily="18" charset="0"/>
                      </a:rPr>
                      <a:t>)</a:t>
                    </a:r>
                  </a:p>
                </p:txBody>
              </p:sp>
            </mc:Choice>
            <mc:Fallback xmlns="">
              <p:sp>
                <p:nvSpPr>
                  <p:cNvPr id="31" name="Rectangle: Folded Corner 30">
                    <a:extLst>
                      <a:ext uri="{FF2B5EF4-FFF2-40B4-BE49-F238E27FC236}">
                        <a16:creationId xmlns:a16="http://schemas.microsoft.com/office/drawing/2014/main" id="{26DC9547-B9A1-E517-3B54-AC3D68E94001}"/>
                      </a:ext>
                    </a:extLst>
                  </p:cNvPr>
                  <p:cNvSpPr>
                    <a:spLocks noRot="1" noChangeAspect="1" noMove="1" noResize="1" noEditPoints="1" noAdjustHandles="1" noChangeArrowheads="1" noChangeShapeType="1" noTextEdit="1"/>
                  </p:cNvSpPr>
                  <p:nvPr/>
                </p:nvSpPr>
                <p:spPr>
                  <a:xfrm>
                    <a:off x="5323238" y="5542727"/>
                    <a:ext cx="1740171" cy="675856"/>
                  </a:xfrm>
                  <a:prstGeom prst="foldedCorner">
                    <a:avLst/>
                  </a:prstGeom>
                  <a:blipFill>
                    <a:blip r:embed="rId14"/>
                    <a:stretch>
                      <a:fillRect t="-9735" b="-2655"/>
                    </a:stretch>
                  </a:blipFill>
                </p:spPr>
                <p:txBody>
                  <a:bodyPr/>
                  <a:lstStyle/>
                  <a:p>
                    <a:r>
                      <a:rPr lang="en-US">
                        <a:noFill/>
                      </a:rPr>
                      <a:t> </a:t>
                    </a:r>
                  </a:p>
                </p:txBody>
              </p:sp>
            </mc:Fallback>
          </mc:AlternateContent>
          <p:sp>
            <p:nvSpPr>
              <p:cNvPr id="14" name="Rectangle: Rounded Corners 31">
                <a:extLst>
                  <a:ext uri="{FF2B5EF4-FFF2-40B4-BE49-F238E27FC236}">
                    <a16:creationId xmlns:a16="http://schemas.microsoft.com/office/drawing/2014/main" id="{B6282C81-3DC9-D15E-D150-54ECB5647931}"/>
                  </a:ext>
                </a:extLst>
              </p:cNvPr>
              <p:cNvSpPr/>
              <p:nvPr/>
            </p:nvSpPr>
            <p:spPr>
              <a:xfrm>
                <a:off x="2254915" y="5395294"/>
                <a:ext cx="4907886"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 name="Rectangle: Folded Corner 35">
                  <a:extLst>
                    <a:ext uri="{FF2B5EF4-FFF2-40B4-BE49-F238E27FC236}">
                      <a16:creationId xmlns:a16="http://schemas.microsoft.com/office/drawing/2014/main" id="{0B9FE3E7-2F6E-44CC-0BE7-261A7A662745}"/>
                    </a:ext>
                  </a:extLst>
                </p:cNvPr>
                <p:cNvSpPr/>
                <p:nvPr/>
              </p:nvSpPr>
              <p:spPr>
                <a:xfrm>
                  <a:off x="5328028" y="4718222"/>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Optimal new designs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15" name="Rectangle: Folded Corner 35">
                  <a:extLst>
                    <a:ext uri="{FF2B5EF4-FFF2-40B4-BE49-F238E27FC236}">
                      <a16:creationId xmlns:a16="http://schemas.microsoft.com/office/drawing/2014/main" id="{0B9FE3E7-2F6E-44CC-0BE7-261A7A662745}"/>
                    </a:ext>
                  </a:extLst>
                </p:cNvPr>
                <p:cNvSpPr>
                  <a:spLocks noRot="1" noChangeAspect="1" noMove="1" noResize="1" noEditPoints="1" noAdjustHandles="1" noChangeArrowheads="1" noChangeShapeType="1" noTextEdit="1"/>
                </p:cNvSpPr>
                <p:nvPr/>
              </p:nvSpPr>
              <p:spPr>
                <a:xfrm>
                  <a:off x="5328028" y="4718222"/>
                  <a:ext cx="1656525" cy="675860"/>
                </a:xfrm>
                <a:prstGeom prst="foldedCorner">
                  <a:avLst/>
                </a:prstGeom>
                <a:blipFill>
                  <a:blip r:embed="rId15"/>
                  <a:stretch>
                    <a:fillRect t="-9735" b="-1770"/>
                  </a:stretch>
                </a:blipFill>
              </p:spPr>
              <p:txBody>
                <a:bodyPr/>
                <a:lstStyle/>
                <a:p>
                  <a:r>
                    <a:rPr lang="zh-CN" altLang="en-US">
                      <a:noFill/>
                    </a:rPr>
                    <a:t> </a:t>
                  </a:r>
                </a:p>
              </p:txBody>
            </p:sp>
          </mc:Fallback>
        </mc:AlternateContent>
        <p:cxnSp>
          <p:nvCxnSpPr>
            <p:cNvPr id="16" name="Connector: Elbow 36">
              <a:extLst>
                <a:ext uri="{FF2B5EF4-FFF2-40B4-BE49-F238E27FC236}">
                  <a16:creationId xmlns:a16="http://schemas.microsoft.com/office/drawing/2014/main" id="{E04C09BE-8828-6A56-3BF7-5DE36ACA1D1F}"/>
                </a:ext>
              </a:extLst>
            </p:cNvPr>
            <p:cNvCxnSpPr>
              <a:cxnSpLocks/>
              <a:stCxn id="14" idx="0"/>
              <a:endCxn id="19" idx="1"/>
            </p:cNvCxnSpPr>
            <p:nvPr/>
          </p:nvCxnSpPr>
          <p:spPr>
            <a:xfrm rot="5400000" flipH="1" flipV="1">
              <a:off x="3600369" y="2840805"/>
              <a:ext cx="862419" cy="259755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oup 43">
              <a:extLst>
                <a:ext uri="{FF2B5EF4-FFF2-40B4-BE49-F238E27FC236}">
                  <a16:creationId xmlns:a16="http://schemas.microsoft.com/office/drawing/2014/main" id="{2A47A9AE-3025-0471-4A90-D266BB454724}"/>
                </a:ext>
              </a:extLst>
            </p:cNvPr>
            <p:cNvGrpSpPr/>
            <p:nvPr/>
          </p:nvGrpSpPr>
          <p:grpSpPr>
            <a:xfrm>
              <a:off x="5186742" y="2961160"/>
              <a:ext cx="6155918" cy="1484765"/>
              <a:chOff x="3677195" y="3087114"/>
              <a:chExt cx="6155918" cy="1484765"/>
            </a:xfrm>
          </p:grpSpPr>
          <p:sp>
            <p:nvSpPr>
              <p:cNvPr id="18" name="Rectangle: Rounded Corners 1">
                <a:extLst>
                  <a:ext uri="{FF2B5EF4-FFF2-40B4-BE49-F238E27FC236}">
                    <a16:creationId xmlns:a16="http://schemas.microsoft.com/office/drawing/2014/main" id="{0A7F58AE-BF8F-680D-62BD-D60D993399FF}"/>
                  </a:ext>
                </a:extLst>
              </p:cNvPr>
              <p:cNvSpPr/>
              <p:nvPr/>
            </p:nvSpPr>
            <p:spPr>
              <a:xfrm>
                <a:off x="3677195" y="3087114"/>
                <a:ext cx="6155918" cy="148476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endParaRPr lang="en-US" sz="2400" b="1" dirty="0">
                  <a:latin typeface="Times New Roman" panose="02020603050405020304" pitchFamily="18" charset="0"/>
                  <a:cs typeface="Times New Roman" panose="02020603050405020304" pitchFamily="18" charset="0"/>
                </a:endParaRPr>
              </a:p>
            </p:txBody>
          </p:sp>
          <p:sp>
            <p:nvSpPr>
              <p:cNvPr id="19" name="Rectangle 15">
                <a:extLst>
                  <a:ext uri="{FF2B5EF4-FFF2-40B4-BE49-F238E27FC236}">
                    <a16:creationId xmlns:a16="http://schemas.microsoft.com/office/drawing/2014/main" id="{E8FC8599-6B43-391E-B727-6C1F9D2BD763}"/>
                  </a:ext>
                </a:extLst>
              </p:cNvPr>
              <p:cNvSpPr/>
              <p:nvPr/>
            </p:nvSpPr>
            <p:spPr>
              <a:xfrm>
                <a:off x="3820810" y="3317692"/>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Design Optimizer</a:t>
                </a:r>
              </a:p>
            </p:txBody>
          </p:sp>
          <p:sp>
            <p:nvSpPr>
              <p:cNvPr id="20" name="Rectangle 26">
                <a:extLst>
                  <a:ext uri="{FF2B5EF4-FFF2-40B4-BE49-F238E27FC236}">
                    <a16:creationId xmlns:a16="http://schemas.microsoft.com/office/drawing/2014/main" id="{029D74C5-17F4-1449-23E4-286D889502DF}"/>
                  </a:ext>
                </a:extLst>
              </p:cNvPr>
              <p:cNvSpPr/>
              <p:nvPr/>
            </p:nvSpPr>
            <p:spPr>
              <a:xfrm>
                <a:off x="7963611" y="3317690"/>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Supervisory Control Synthesis</a:t>
                </a:r>
              </a:p>
            </p:txBody>
          </p:sp>
          <p:cxnSp>
            <p:nvCxnSpPr>
              <p:cNvPr id="21" name="Straight Arrow Connector 32">
                <a:extLst>
                  <a:ext uri="{FF2B5EF4-FFF2-40B4-BE49-F238E27FC236}">
                    <a16:creationId xmlns:a16="http://schemas.microsoft.com/office/drawing/2014/main" id="{01D4801B-3588-ECFE-42C5-EDF2FA544326}"/>
                  </a:ext>
                </a:extLst>
              </p:cNvPr>
              <p:cNvCxnSpPr>
                <a:cxnSpLocks/>
              </p:cNvCxnSpPr>
              <p:nvPr/>
            </p:nvCxnSpPr>
            <p:spPr>
              <a:xfrm flipV="1">
                <a:off x="5477328" y="3775545"/>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33">
                    <a:extLst>
                      <a:ext uri="{FF2B5EF4-FFF2-40B4-BE49-F238E27FC236}">
                        <a16:creationId xmlns:a16="http://schemas.microsoft.com/office/drawing/2014/main" id="{ACACA8FB-E403-02C8-C87D-AE5C44155188}"/>
                      </a:ext>
                    </a:extLst>
                  </p:cNvPr>
                  <p:cNvSpPr txBox="1"/>
                  <p:nvPr/>
                </p:nvSpPr>
                <p:spPr>
                  <a:xfrm>
                    <a:off x="5475006" y="3147761"/>
                    <a:ext cx="2415757" cy="669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𝑉</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𝑜</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699BE3BD-FA24-AEC2-224A-A5C873E34A94}"/>
                      </a:ext>
                    </a:extLst>
                  </p:cNvPr>
                  <p:cNvSpPr txBox="1">
                    <a:spLocks noRot="1" noChangeAspect="1" noMove="1" noResize="1" noEditPoints="1" noAdjustHandles="1" noChangeArrowheads="1" noChangeShapeType="1" noTextEdit="1"/>
                  </p:cNvSpPr>
                  <p:nvPr/>
                </p:nvSpPr>
                <p:spPr>
                  <a:xfrm>
                    <a:off x="5475006" y="3147761"/>
                    <a:ext cx="2415757" cy="669286"/>
                  </a:xfrm>
                  <a:prstGeom prst="rect">
                    <a:avLst/>
                  </a:prstGeom>
                  <a:blipFill>
                    <a:blip r:embed="rId16"/>
                    <a:stretch>
                      <a:fillRect b="-36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34">
                    <a:extLst>
                      <a:ext uri="{FF2B5EF4-FFF2-40B4-BE49-F238E27FC236}">
                        <a16:creationId xmlns:a16="http://schemas.microsoft.com/office/drawing/2014/main" id="{6966F4F5-0394-834A-1EDE-E3FF1F6B9D95}"/>
                      </a:ext>
                    </a:extLst>
                  </p:cNvPr>
                  <p:cNvSpPr txBox="1"/>
                  <p:nvPr/>
                </p:nvSpPr>
                <p:spPr>
                  <a:xfrm>
                    <a:off x="5504352" y="3981625"/>
                    <a:ext cx="242064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Candidate Solution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5BF85717-59AF-E26C-3043-139A09349467}"/>
                      </a:ext>
                    </a:extLst>
                  </p:cNvPr>
                  <p:cNvSpPr txBox="1">
                    <a:spLocks noRot="1" noChangeAspect="1" noMove="1" noResize="1" noEditPoints="1" noAdjustHandles="1" noChangeArrowheads="1" noChangeShapeType="1" noTextEdit="1"/>
                  </p:cNvSpPr>
                  <p:nvPr/>
                </p:nvSpPr>
                <p:spPr>
                  <a:xfrm>
                    <a:off x="5504352" y="3981625"/>
                    <a:ext cx="2420643" cy="369332"/>
                  </a:xfrm>
                  <a:prstGeom prst="rect">
                    <a:avLst/>
                  </a:prstGeom>
                  <a:blipFill>
                    <a:blip r:embed="rId17"/>
                    <a:stretch>
                      <a:fillRect t="-8197" b="-24590"/>
                    </a:stretch>
                  </a:blipFill>
                </p:spPr>
                <p:txBody>
                  <a:bodyPr/>
                  <a:lstStyle/>
                  <a:p>
                    <a:r>
                      <a:rPr lang="en-US">
                        <a:noFill/>
                      </a:rPr>
                      <a:t> </a:t>
                    </a:r>
                  </a:p>
                </p:txBody>
              </p:sp>
            </mc:Fallback>
          </mc:AlternateContent>
          <p:cxnSp>
            <p:nvCxnSpPr>
              <p:cNvPr id="24" name="Straight Arrow Connector 77">
                <a:extLst>
                  <a:ext uri="{FF2B5EF4-FFF2-40B4-BE49-F238E27FC236}">
                    <a16:creationId xmlns:a16="http://schemas.microsoft.com/office/drawing/2014/main" id="{4C6A6367-8CFF-6B62-367F-4EEED1E5BC97}"/>
                  </a:ext>
                </a:extLst>
              </p:cNvPr>
              <p:cNvCxnSpPr>
                <a:cxnSpLocks/>
              </p:cNvCxnSpPr>
              <p:nvPr/>
            </p:nvCxnSpPr>
            <p:spPr>
              <a:xfrm flipH="1">
                <a:off x="5477328" y="3945358"/>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25" name="Straight Arrow Connector 46">
              <a:extLst>
                <a:ext uri="{FF2B5EF4-FFF2-40B4-BE49-F238E27FC236}">
                  <a16:creationId xmlns:a16="http://schemas.microsoft.com/office/drawing/2014/main" id="{05B1779F-A5B2-6E0C-E6A2-E7DCD2275D99}"/>
                </a:ext>
              </a:extLst>
            </p:cNvPr>
            <p:cNvCxnSpPr>
              <a:stCxn id="19" idx="2"/>
              <a:endCxn id="15" idx="0"/>
            </p:cNvCxnSpPr>
            <p:nvPr/>
          </p:nvCxnSpPr>
          <p:spPr>
            <a:xfrm flipH="1">
              <a:off x="6156291" y="4225010"/>
              <a:ext cx="2325" cy="4932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Connector: Elbow 48">
              <a:extLst>
                <a:ext uri="{FF2B5EF4-FFF2-40B4-BE49-F238E27FC236}">
                  <a16:creationId xmlns:a16="http://schemas.microsoft.com/office/drawing/2014/main" id="{4D219B0A-D8A3-F816-085D-77B45264B590}"/>
                </a:ext>
              </a:extLst>
            </p:cNvPr>
            <p:cNvCxnSpPr>
              <a:cxnSpLocks/>
              <a:stCxn id="9" idx="2"/>
              <a:endCxn id="19" idx="1"/>
            </p:cNvCxnSpPr>
            <p:nvPr/>
          </p:nvCxnSpPr>
          <p:spPr>
            <a:xfrm rot="16200000" flipH="1">
              <a:off x="3744616" y="2122632"/>
              <a:ext cx="573925" cy="259755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sp>
        <p:nvSpPr>
          <p:cNvPr id="3" name="文本框 2">
            <a:extLst>
              <a:ext uri="{FF2B5EF4-FFF2-40B4-BE49-F238E27FC236}">
                <a16:creationId xmlns:a16="http://schemas.microsoft.com/office/drawing/2014/main" id="{7F44EC37-B750-0EDF-3631-64F2D7384038}"/>
              </a:ext>
            </a:extLst>
          </p:cNvPr>
          <p:cNvSpPr txBox="1"/>
          <p:nvPr/>
        </p:nvSpPr>
        <p:spPr>
          <a:xfrm>
            <a:off x="838199" y="6246524"/>
            <a:ext cx="9538253" cy="584775"/>
          </a:xfrm>
          <a:prstGeom prst="rect">
            <a:avLst/>
          </a:prstGeom>
          <a:noFill/>
        </p:spPr>
        <p:txBody>
          <a:bodyPr wrap="square" rtlCol="0">
            <a:spAutoFit/>
          </a:bodyPr>
          <a:lstStyle/>
          <a:p>
            <a:r>
              <a:rPr lang="en-US" altLang="zh-CN" sz="1600" dirty="0"/>
              <a:t>Robustification of Behavioral Designs against Environmental Deviations. Changjian Zhang, Tarang Saluja, Romulo Meira Goes, Matthew Bolton, David Garlan, and Eunsuk Kang. (ICSE 2023).</a:t>
            </a:r>
          </a:p>
        </p:txBody>
      </p:sp>
      <p:graphicFrame>
        <p:nvGraphicFramePr>
          <p:cNvPr id="29" name="表格 28">
            <a:extLst>
              <a:ext uri="{FF2B5EF4-FFF2-40B4-BE49-F238E27FC236}">
                <a16:creationId xmlns:a16="http://schemas.microsoft.com/office/drawing/2014/main" id="{1D9A811B-7764-CD10-5270-C1BFA8913808}"/>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306146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Control</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37</a:t>
            </a:fld>
            <a:endParaRPr lang="zh-CN" altLang="en-US"/>
          </a:p>
        </p:txBody>
      </p:sp>
      <p:pic>
        <p:nvPicPr>
          <p:cNvPr id="5" name="图片 4">
            <a:extLst>
              <a:ext uri="{FF2B5EF4-FFF2-40B4-BE49-F238E27FC236}">
                <a16:creationId xmlns:a16="http://schemas.microsoft.com/office/drawing/2014/main" id="{7F39782A-7BB2-E3D8-30B6-BA847D26F868}"/>
              </a:ext>
            </a:extLst>
          </p:cNvPr>
          <p:cNvPicPr>
            <a:picLocks noChangeAspect="1"/>
          </p:cNvPicPr>
          <p:nvPr/>
        </p:nvPicPr>
        <p:blipFill>
          <a:blip r:embed="rId3"/>
          <a:stretch>
            <a:fillRect/>
          </a:stretch>
        </p:blipFill>
        <p:spPr>
          <a:xfrm>
            <a:off x="2632630" y="1691806"/>
            <a:ext cx="6926739" cy="5166194"/>
          </a:xfrm>
          <a:prstGeom prst="rect">
            <a:avLst/>
          </a:prstGeom>
        </p:spPr>
      </p:pic>
      <p:graphicFrame>
        <p:nvGraphicFramePr>
          <p:cNvPr id="6" name="表格 5">
            <a:extLst>
              <a:ext uri="{FF2B5EF4-FFF2-40B4-BE49-F238E27FC236}">
                <a16:creationId xmlns:a16="http://schemas.microsoft.com/office/drawing/2014/main" id="{0EBE4DC5-87FE-1634-D0F6-AD9BDC3C4C06}"/>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9832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9E6DFDF-1C9A-0304-99F7-6D367534F0F4}"/>
              </a:ext>
            </a:extLst>
          </p:cNvPr>
          <p:cNvSpPr>
            <a:spLocks noGrp="1"/>
          </p:cNvSpPr>
          <p:nvPr>
            <p:ph type="title"/>
          </p:nvPr>
        </p:nvSpPr>
        <p:spPr>
          <a:xfrm>
            <a:off x="831850" y="1709738"/>
            <a:ext cx="8281922" cy="2852737"/>
          </a:xfrm>
        </p:spPr>
        <p:txBody>
          <a:bodyPr>
            <a:normAutofit/>
          </a:bodyPr>
          <a:lstStyle/>
          <a:p>
            <a:r>
              <a:rPr lang="en-US" altLang="zh-CN" dirty="0"/>
              <a:t>Ongoing Work: Robustification by Specification Weakening</a:t>
            </a:r>
            <a:endParaRPr lang="zh-CN" altLang="en-US" dirty="0"/>
          </a:p>
        </p:txBody>
      </p:sp>
      <p:sp>
        <p:nvSpPr>
          <p:cNvPr id="6" name="文本占位符 5">
            <a:extLst>
              <a:ext uri="{FF2B5EF4-FFF2-40B4-BE49-F238E27FC236}">
                <a16:creationId xmlns:a16="http://schemas.microsoft.com/office/drawing/2014/main" id="{20FDDB1A-6A53-C45E-7D97-FBBADCFCCA66}"/>
              </a:ext>
            </a:extLst>
          </p:cNvPr>
          <p:cNvSpPr>
            <a:spLocks noGrp="1"/>
          </p:cNvSpPr>
          <p:nvPr>
            <p:ph type="body" idx="1"/>
          </p:nvPr>
        </p:nvSpPr>
        <p:spPr/>
        <p:txBody>
          <a:bodyPr/>
          <a:lstStyle/>
          <a:p>
            <a:r>
              <a:rPr lang="en-US" altLang="zh-CN" dirty="0"/>
              <a:t>Safety LTS and FLTL.</a:t>
            </a:r>
          </a:p>
          <a:p>
            <a:r>
              <a:rPr lang="en-US" altLang="zh-CN" dirty="0"/>
              <a:t>LTL Learning.</a:t>
            </a:r>
            <a:endParaRPr lang="zh-CN" altLang="en-US" dirty="0"/>
          </a:p>
        </p:txBody>
      </p:sp>
      <p:sp>
        <p:nvSpPr>
          <p:cNvPr id="4" name="灯片编号占位符 3">
            <a:extLst>
              <a:ext uri="{FF2B5EF4-FFF2-40B4-BE49-F238E27FC236}">
                <a16:creationId xmlns:a16="http://schemas.microsoft.com/office/drawing/2014/main" id="{709D7998-CB73-DE4B-D8DA-C1C69930C5A7}"/>
              </a:ext>
            </a:extLst>
          </p:cNvPr>
          <p:cNvSpPr>
            <a:spLocks noGrp="1"/>
          </p:cNvSpPr>
          <p:nvPr>
            <p:ph type="sldNum" sz="quarter" idx="12"/>
          </p:nvPr>
        </p:nvSpPr>
        <p:spPr/>
        <p:txBody>
          <a:bodyPr/>
          <a:lstStyle/>
          <a:p>
            <a:fld id="{74A724E5-CF81-458D-9F9A-C575B439CC43}" type="slidenum">
              <a:rPr lang="zh-CN" altLang="en-US" smtClean="0"/>
              <a:t>38</a:t>
            </a:fld>
            <a:endParaRPr lang="zh-CN" altLang="en-US"/>
          </a:p>
        </p:txBody>
      </p:sp>
    </p:spTree>
    <p:extLst>
      <p:ext uri="{BB962C8B-B14F-4D97-AF65-F5344CB8AC3E}">
        <p14:creationId xmlns:p14="http://schemas.microsoft.com/office/powerpoint/2010/main" val="2500108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1AA71-B7EA-9267-6AAC-145106B030F9}"/>
              </a:ext>
            </a:extLst>
          </p:cNvPr>
          <p:cNvSpPr>
            <a:spLocks noGrp="1"/>
          </p:cNvSpPr>
          <p:nvPr>
            <p:ph type="title"/>
          </p:nvPr>
        </p:nvSpPr>
        <p:spPr/>
        <p:txBody>
          <a:bodyPr/>
          <a:lstStyle/>
          <a:p>
            <a:r>
              <a:rPr lang="en-US" altLang="zh-CN" dirty="0"/>
              <a:t>Weaken the Safety Property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03C29D0-B41F-116A-0306-3B30BDAE7A4C}"/>
                  </a:ext>
                </a:extLst>
              </p:cNvPr>
              <p:cNvSpPr>
                <a:spLocks noGrp="1"/>
              </p:cNvSpPr>
              <p:nvPr>
                <p:ph idx="1"/>
              </p:nvPr>
            </p:nvSpPr>
            <p:spPr>
              <a:xfrm>
                <a:off x="838200" y="1825625"/>
                <a:ext cx="6802514" cy="4351338"/>
              </a:xfrm>
            </p:spPr>
            <p:txBody>
              <a:bodyPr>
                <a:normAutofit/>
              </a:bodyPr>
              <a:lstStyle/>
              <a:p>
                <a:r>
                  <a:rPr lang="en-US" altLang="zh-CN" dirty="0"/>
                  <a:t>A </a:t>
                </a:r>
                <a:r>
                  <a:rPr lang="en-US" altLang="zh-CN" dirty="0">
                    <a:solidFill>
                      <a:schemeClr val="accent2"/>
                    </a:solidFill>
                  </a:rPr>
                  <a:t>strong</a:t>
                </a:r>
                <a:r>
                  <a:rPr lang="en-US" altLang="zh-CN" dirty="0"/>
                  <a:t> 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t> may be too restrictive to enforce.</a:t>
                </a:r>
              </a:p>
              <a:p>
                <a:pPr marL="1143000" lvl="1" indent="-457200"/>
                <a:r>
                  <a:rPr lang="en-US" altLang="zh-CN" dirty="0"/>
                  <a:t>E.g., avoiding over-dose and under-dose</a:t>
                </a:r>
              </a:p>
              <a:p>
                <a:r>
                  <a:rPr lang="en-US" altLang="zh-CN" dirty="0"/>
                  <a:t>To enforce safety and retain functionalities:</a:t>
                </a:r>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observes and synchronizes on both </a:t>
                </a:r>
                <a14:m>
                  <m:oMath xmlns:m="http://schemas.openxmlformats.org/officeDocument/2006/math">
                    <m:r>
                      <a:rPr lang="en-US" altLang="zh-CN" b="0" i="1" smtClean="0">
                        <a:latin typeface="Cambria Math" panose="02040503050406030204" pitchFamily="18" charset="0"/>
                      </a:rPr>
                      <m:t>𝑆𝑒𝑡𝑋𝑟𝑎𝑦</m:t>
                    </m:r>
                  </m:oMath>
                </a14:m>
                <a:r>
                  <a:rPr lang="en-US" altLang="zh-CN" dirty="0"/>
                  <a:t> and </a:t>
                </a:r>
                <a14:m>
                  <m:oMath xmlns:m="http://schemas.openxmlformats.org/officeDocument/2006/math">
                    <m:r>
                      <a:rPr lang="en-US" altLang="zh-CN" b="0" i="1" smtClean="0">
                        <a:latin typeface="Cambria Math" panose="02040503050406030204" pitchFamily="18" charset="0"/>
                      </a:rPr>
                      <m:t>𝑆𝑒𝑡𝐸𝐵𝑒𝑎𝑚</m:t>
                    </m:r>
                  </m:oMath>
                </a14:m>
                <a:r>
                  <a:rPr lang="en-US" altLang="zh-CN" dirty="0"/>
                  <a:t>.</a:t>
                </a:r>
              </a:p>
              <a:p>
                <a:pPr marL="1143000" lvl="1" indent="-457200"/>
                <a:r>
                  <a:rPr lang="en-US" altLang="zh-CN" dirty="0"/>
                  <a:t>Might be </a:t>
                </a:r>
                <a:r>
                  <a:rPr lang="en-US" altLang="zh-CN" dirty="0">
                    <a:solidFill>
                      <a:schemeClr val="accent2"/>
                    </a:solidFill>
                  </a:rPr>
                  <a:t>costly</a:t>
                </a:r>
                <a:r>
                  <a:rPr lang="en-US" altLang="zh-CN" dirty="0"/>
                  <a:t>.</a:t>
                </a:r>
              </a:p>
              <a:p>
                <a:pPr marL="457200" indent="-457200"/>
                <a:r>
                  <a:rPr lang="en-US" altLang="zh-CN" dirty="0"/>
                  <a:t>If under-dose could be </a:t>
                </a:r>
                <a:r>
                  <a:rPr lang="en-US" altLang="zh-CN" dirty="0">
                    <a:solidFill>
                      <a:schemeClr val="accent4"/>
                    </a:solidFill>
                  </a:rPr>
                  <a:t>relaxed</a:t>
                </a:r>
                <a:r>
                  <a:rPr lang="en-US" altLang="zh-CN" dirty="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dirty="0"/>
                  <a:t>:</a:t>
                </a:r>
              </a:p>
              <a:p>
                <a:pPr marL="1143000" lvl="1" indent="-457200"/>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oMath>
                </a14:m>
                <a:r>
                  <a:rPr lang="en-US" altLang="zh-CN" dirty="0"/>
                  <a:t> observe’ only one of them, </a:t>
                </a:r>
                <a:r>
                  <a:rPr lang="en-US" altLang="zh-CN" dirty="0">
                    <a:solidFill>
                      <a:schemeClr val="accent4"/>
                    </a:solidFill>
                  </a:rPr>
                  <a:t>cheaper</a:t>
                </a:r>
                <a:r>
                  <a:rPr lang="en-US" altLang="zh-CN" dirty="0"/>
                  <a:t>.</a:t>
                </a:r>
              </a:p>
            </p:txBody>
          </p:sp>
        </mc:Choice>
        <mc:Fallback>
          <p:sp>
            <p:nvSpPr>
              <p:cNvPr id="3" name="内容占位符 2">
                <a:extLst>
                  <a:ext uri="{FF2B5EF4-FFF2-40B4-BE49-F238E27FC236}">
                    <a16:creationId xmlns:a16="http://schemas.microsoft.com/office/drawing/2014/main" id="{403C29D0-B41F-116A-0306-3B30BDAE7A4C}"/>
                  </a:ext>
                </a:extLst>
              </p:cNvPr>
              <p:cNvSpPr>
                <a:spLocks noGrp="1" noRot="1" noChangeAspect="1" noMove="1" noResize="1" noEditPoints="1" noAdjustHandles="1" noChangeArrowheads="1" noChangeShapeType="1" noTextEdit="1"/>
              </p:cNvSpPr>
              <p:nvPr>
                <p:ph idx="1"/>
              </p:nvPr>
            </p:nvSpPr>
            <p:spPr>
              <a:xfrm>
                <a:off x="838200" y="1825625"/>
                <a:ext cx="6802514" cy="4351338"/>
              </a:xfrm>
              <a:blipFill>
                <a:blip r:embed="rId2"/>
                <a:stretch>
                  <a:fillRect l="-1883" t="-2381" r="-6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6A332F7-8928-ADB7-EF94-FC01471C37B9}"/>
              </a:ext>
            </a:extLst>
          </p:cNvPr>
          <p:cNvSpPr>
            <a:spLocks noGrp="1"/>
          </p:cNvSpPr>
          <p:nvPr>
            <p:ph type="sldNum" sz="quarter" idx="12"/>
          </p:nvPr>
        </p:nvSpPr>
        <p:spPr/>
        <p:txBody>
          <a:bodyPr/>
          <a:lstStyle/>
          <a:p>
            <a:fld id="{74A724E5-CF81-458D-9F9A-C575B439CC43}" type="slidenum">
              <a:rPr lang="zh-CN" altLang="en-US" smtClean="0"/>
              <a:t>39</a:t>
            </a:fld>
            <a:endParaRPr lang="zh-CN" altLang="en-US"/>
          </a:p>
        </p:txBody>
      </p:sp>
      <p:graphicFrame>
        <p:nvGraphicFramePr>
          <p:cNvPr id="5" name="内容占位符 4">
            <a:extLst>
              <a:ext uri="{FF2B5EF4-FFF2-40B4-BE49-F238E27FC236}">
                <a16:creationId xmlns:a16="http://schemas.microsoft.com/office/drawing/2014/main" id="{850B096D-5D7E-3DB2-2EB3-30B69CB0BA68}"/>
              </a:ext>
            </a:extLst>
          </p:cNvPr>
          <p:cNvGraphicFramePr>
            <a:graphicFrameLocks/>
          </p:cNvGraphicFramePr>
          <p:nvPr>
            <p:extLst>
              <p:ext uri="{D42A27DB-BD31-4B8C-83A1-F6EECF244321}">
                <p14:modId xmlns:p14="http://schemas.microsoft.com/office/powerpoint/2010/main" val="2935091823"/>
              </p:ext>
            </p:extLst>
          </p:nvPr>
        </p:nvGraphicFramePr>
        <p:xfrm>
          <a:off x="7565327" y="1825625"/>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254B350A-2955-75A9-33C7-94C7B2304BE5}"/>
              </a:ext>
            </a:extLst>
          </p:cNvPr>
          <p:cNvSpPr/>
          <p:nvPr/>
        </p:nvSpPr>
        <p:spPr>
          <a:xfrm rot="10800000">
            <a:off x="10141104" y="231055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0A1CD4F-55F0-C349-C6AB-A30548F77176}"/>
              </a:ext>
            </a:extLst>
          </p:cNvPr>
          <p:cNvSpPr/>
          <p:nvPr/>
        </p:nvSpPr>
        <p:spPr>
          <a:xfrm rot="10800000">
            <a:off x="8369247" y="4001294"/>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163C653E-1E46-89AF-FE16-A01F398BB2B0}"/>
              </a:ext>
            </a:extLst>
          </p:cNvPr>
          <p:cNvSpPr/>
          <p:nvPr/>
        </p:nvSpPr>
        <p:spPr>
          <a:xfrm>
            <a:off x="8429231" y="2415109"/>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9" name="箭头: 下 8">
            <a:extLst>
              <a:ext uri="{FF2B5EF4-FFF2-40B4-BE49-F238E27FC236}">
                <a16:creationId xmlns:a16="http://schemas.microsoft.com/office/drawing/2014/main" id="{436941A3-887D-C512-E7B8-9AE96FFCD472}"/>
              </a:ext>
            </a:extLst>
          </p:cNvPr>
          <p:cNvSpPr/>
          <p:nvPr/>
        </p:nvSpPr>
        <p:spPr>
          <a:xfrm rot="10800000">
            <a:off x="10141104" y="4001295"/>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57BA852-687B-CD69-D89D-06E31916E8DC}"/>
              </a:ext>
            </a:extLst>
          </p:cNvPr>
          <p:cNvSpPr/>
          <p:nvPr/>
        </p:nvSpPr>
        <p:spPr>
          <a:xfrm>
            <a:off x="9315160" y="238329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p>
        </p:txBody>
      </p:sp>
      <p:sp>
        <p:nvSpPr>
          <p:cNvPr id="11" name="箭头: 下 10">
            <a:extLst>
              <a:ext uri="{FF2B5EF4-FFF2-40B4-BE49-F238E27FC236}">
                <a16:creationId xmlns:a16="http://schemas.microsoft.com/office/drawing/2014/main" id="{0A4720A2-96B5-9A60-5AE8-5BF79125887C}"/>
              </a:ext>
            </a:extLst>
          </p:cNvPr>
          <p:cNvSpPr/>
          <p:nvPr/>
        </p:nvSpPr>
        <p:spPr>
          <a:xfrm rot="10800000">
            <a:off x="11124446" y="231055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5E0D366D-047F-7B1E-A067-68C31CBAF3F0}"/>
              </a:ext>
            </a:extLst>
          </p:cNvPr>
          <p:cNvSpPr/>
          <p:nvPr/>
        </p:nvSpPr>
        <p:spPr>
          <a:xfrm rot="10800000">
            <a:off x="9315160" y="4209143"/>
            <a:ext cx="362737" cy="21852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97F6525-C353-98D4-26D8-4B1E9A338359}"/>
              </a:ext>
            </a:extLst>
          </p:cNvPr>
          <p:cNvSpPr/>
          <p:nvPr/>
        </p:nvSpPr>
        <p:spPr>
          <a:xfrm rot="10800000">
            <a:off x="11124446" y="4209143"/>
            <a:ext cx="362737" cy="218520"/>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aphicFrame>
        <p:nvGraphicFramePr>
          <p:cNvPr id="15" name="表格 14">
            <a:extLst>
              <a:ext uri="{FF2B5EF4-FFF2-40B4-BE49-F238E27FC236}">
                <a16:creationId xmlns:a16="http://schemas.microsoft.com/office/drawing/2014/main" id="{DC9578BC-4B06-ECEF-BE29-4B5FB3BEBF69}"/>
              </a:ext>
            </a:extLst>
          </p:cNvPr>
          <p:cNvGraphicFramePr>
            <a:graphicFrameLocks noGrp="1"/>
          </p:cNvGraphicFramePr>
          <p:nvPr>
            <p:extLst>
              <p:ext uri="{D42A27DB-BD31-4B8C-83A1-F6EECF244321}">
                <p14:modId xmlns:p14="http://schemas.microsoft.com/office/powerpoint/2010/main" val="425845137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2492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17E79D8-D8CE-C3B3-093D-9A7C26393C3E}"/>
              </a:ext>
            </a:extLst>
          </p:cNvPr>
          <p:cNvSpPr>
            <a:spLocks noGrp="1"/>
          </p:cNvSpPr>
          <p:nvPr>
            <p:ph type="title"/>
          </p:nvPr>
        </p:nvSpPr>
        <p:spPr/>
        <p:txBody>
          <a:bodyPr/>
          <a:lstStyle/>
          <a:p>
            <a:r>
              <a:rPr lang="en-US" altLang="zh-CN" dirty="0"/>
              <a:t>Existing Robustness Definitions</a:t>
            </a:r>
            <a:endParaRPr lang="zh-CN" altLang="en-US" dirty="0"/>
          </a:p>
        </p:txBody>
      </p:sp>
      <p:sp>
        <p:nvSpPr>
          <p:cNvPr id="7" name="灯片编号占位符 6">
            <a:extLst>
              <a:ext uri="{FF2B5EF4-FFF2-40B4-BE49-F238E27FC236}">
                <a16:creationId xmlns:a16="http://schemas.microsoft.com/office/drawing/2014/main" id="{31057C34-D880-DC38-0F82-DB52FBE7C16E}"/>
              </a:ext>
            </a:extLst>
          </p:cNvPr>
          <p:cNvSpPr>
            <a:spLocks noGrp="1"/>
          </p:cNvSpPr>
          <p:nvPr>
            <p:ph type="sldNum" sz="quarter" idx="12"/>
          </p:nvPr>
        </p:nvSpPr>
        <p:spPr/>
        <p:txBody>
          <a:bodyPr/>
          <a:lstStyle/>
          <a:p>
            <a:fld id="{74A724E5-CF81-458D-9F9A-C575B439CC43}" type="slidenum">
              <a:rPr lang="zh-CN" altLang="en-US" smtClean="0"/>
              <a:t>4</a:t>
            </a:fld>
            <a:endParaRPr lang="zh-CN" altLang="en-US"/>
          </a:p>
        </p:txBody>
      </p:sp>
      <p:sp>
        <p:nvSpPr>
          <p:cNvPr id="19" name="矩形: 圆角 18">
            <a:extLst>
              <a:ext uri="{FF2B5EF4-FFF2-40B4-BE49-F238E27FC236}">
                <a16:creationId xmlns:a16="http://schemas.microsoft.com/office/drawing/2014/main" id="{F1DD6F6F-BBD4-3F2B-D62B-009D3B11A966}"/>
              </a:ext>
            </a:extLst>
          </p:cNvPr>
          <p:cNvSpPr/>
          <p:nvPr/>
        </p:nvSpPr>
        <p:spPr>
          <a:xfrm>
            <a:off x="4836694" y="3177845"/>
            <a:ext cx="2518611" cy="14161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b="1" dirty="0"/>
              <a:t>Software Machine</a:t>
            </a:r>
            <a:endParaRPr lang="zh-CN" altLang="en-US" sz="3200" b="1" dirty="0"/>
          </a:p>
        </p:txBody>
      </p:sp>
      <p:sp>
        <p:nvSpPr>
          <p:cNvPr id="20" name="文本框 19">
            <a:extLst>
              <a:ext uri="{FF2B5EF4-FFF2-40B4-BE49-F238E27FC236}">
                <a16:creationId xmlns:a16="http://schemas.microsoft.com/office/drawing/2014/main" id="{23EF7F30-315F-E466-E277-5DAC403AB7AA}"/>
              </a:ext>
            </a:extLst>
          </p:cNvPr>
          <p:cNvSpPr txBox="1"/>
          <p:nvPr/>
        </p:nvSpPr>
        <p:spPr>
          <a:xfrm>
            <a:off x="2648858" y="3629725"/>
            <a:ext cx="1407503" cy="523220"/>
          </a:xfrm>
          <a:prstGeom prst="rect">
            <a:avLst/>
          </a:prstGeom>
          <a:noFill/>
        </p:spPr>
        <p:txBody>
          <a:bodyPr wrap="square" rtlCol="0">
            <a:spAutoFit/>
          </a:bodyPr>
          <a:lstStyle/>
          <a:p>
            <a:pPr algn="ctr"/>
            <a:r>
              <a:rPr lang="en-US" altLang="zh-CN" sz="2800" b="1" dirty="0"/>
              <a:t>Inputs</a:t>
            </a:r>
            <a:endParaRPr lang="zh-CN" altLang="en-US" sz="2800" b="1" dirty="0"/>
          </a:p>
        </p:txBody>
      </p:sp>
      <p:sp>
        <p:nvSpPr>
          <p:cNvPr id="21" name="文本框 20">
            <a:extLst>
              <a:ext uri="{FF2B5EF4-FFF2-40B4-BE49-F238E27FC236}">
                <a16:creationId xmlns:a16="http://schemas.microsoft.com/office/drawing/2014/main" id="{82486BDD-7E56-CFF6-67F5-6F1EA5CCAA83}"/>
              </a:ext>
            </a:extLst>
          </p:cNvPr>
          <p:cNvSpPr txBox="1"/>
          <p:nvPr/>
        </p:nvSpPr>
        <p:spPr>
          <a:xfrm>
            <a:off x="8132009" y="3629725"/>
            <a:ext cx="1786785" cy="523220"/>
          </a:xfrm>
          <a:prstGeom prst="rect">
            <a:avLst/>
          </a:prstGeom>
          <a:noFill/>
        </p:spPr>
        <p:txBody>
          <a:bodyPr wrap="square" rtlCol="0">
            <a:spAutoFit/>
          </a:bodyPr>
          <a:lstStyle/>
          <a:p>
            <a:pPr algn="ctr"/>
            <a:r>
              <a:rPr lang="en-US" altLang="zh-CN" sz="2800" b="1" dirty="0"/>
              <a:t>Outputs</a:t>
            </a:r>
            <a:endParaRPr lang="zh-CN" altLang="en-US" sz="2800" b="1" dirty="0"/>
          </a:p>
        </p:txBody>
      </p:sp>
      <p:cxnSp>
        <p:nvCxnSpPr>
          <p:cNvPr id="23" name="直接箭头连接符 22">
            <a:extLst>
              <a:ext uri="{FF2B5EF4-FFF2-40B4-BE49-F238E27FC236}">
                <a16:creationId xmlns:a16="http://schemas.microsoft.com/office/drawing/2014/main" id="{063AC9FC-0688-CBC2-4BF6-444A8BB06279}"/>
              </a:ext>
            </a:extLst>
          </p:cNvPr>
          <p:cNvCxnSpPr>
            <a:stCxn id="20" idx="3"/>
            <a:endCxn id="19" idx="1"/>
          </p:cNvCxnSpPr>
          <p:nvPr/>
        </p:nvCxnSpPr>
        <p:spPr>
          <a:xfrm flipV="1">
            <a:off x="4056361" y="3885938"/>
            <a:ext cx="780333"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3B6A6F3C-C552-ACFF-B7EB-625A770F9423}"/>
              </a:ext>
            </a:extLst>
          </p:cNvPr>
          <p:cNvCxnSpPr>
            <a:cxnSpLocks/>
            <a:stCxn id="19" idx="3"/>
            <a:endCxn id="21" idx="1"/>
          </p:cNvCxnSpPr>
          <p:nvPr/>
        </p:nvCxnSpPr>
        <p:spPr>
          <a:xfrm>
            <a:off x="7355305" y="3885938"/>
            <a:ext cx="776704"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对话气泡: 圆角矩形 26">
            <a:extLst>
              <a:ext uri="{FF2B5EF4-FFF2-40B4-BE49-F238E27FC236}">
                <a16:creationId xmlns:a16="http://schemas.microsoft.com/office/drawing/2014/main" id="{FFC8B3CB-E6EA-72C4-0348-F96F0FAFBE4F}"/>
              </a:ext>
            </a:extLst>
          </p:cNvPr>
          <p:cNvSpPr/>
          <p:nvPr/>
        </p:nvSpPr>
        <p:spPr>
          <a:xfrm>
            <a:off x="391142" y="1825080"/>
            <a:ext cx="3847029" cy="1238829"/>
          </a:xfrm>
          <a:prstGeom prst="wedgeRoundRectCallout">
            <a:avLst>
              <a:gd name="adj1" fmla="val 27193"/>
              <a:gd name="adj2" fmla="val 8086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Qualitatively, if the inputs are </a:t>
            </a:r>
            <a:r>
              <a:rPr lang="en-US" altLang="zh-CN" sz="2400" i="1" dirty="0"/>
              <a:t>invalid</a:t>
            </a:r>
            <a:r>
              <a:rPr lang="en-US" altLang="zh-CN" sz="2400" dirty="0"/>
              <a:t>, e.g., out-of-range values,</a:t>
            </a:r>
            <a:endParaRPr lang="zh-CN" altLang="en-US" sz="2400" dirty="0"/>
          </a:p>
        </p:txBody>
      </p:sp>
      <p:sp>
        <p:nvSpPr>
          <p:cNvPr id="28" name="对话气泡: 圆角矩形 27">
            <a:extLst>
              <a:ext uri="{FF2B5EF4-FFF2-40B4-BE49-F238E27FC236}">
                <a16:creationId xmlns:a16="http://schemas.microsoft.com/office/drawing/2014/main" id="{EF09BDA5-B5E8-0F9C-58C5-0233D41FB979}"/>
              </a:ext>
            </a:extLst>
          </p:cNvPr>
          <p:cNvSpPr/>
          <p:nvPr/>
        </p:nvSpPr>
        <p:spPr>
          <a:xfrm>
            <a:off x="7743657" y="1825081"/>
            <a:ext cx="3751657" cy="1233431"/>
          </a:xfrm>
          <a:prstGeom prst="wedgeRoundRectCallout">
            <a:avLst>
              <a:gd name="adj1" fmla="val -29139"/>
              <a:gd name="adj2" fmla="val 80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Wrong output values? Crashes? (Koopman et al.)</a:t>
            </a:r>
            <a:endParaRPr lang="zh-CN" altLang="en-US" sz="2400" dirty="0"/>
          </a:p>
        </p:txBody>
      </p:sp>
      <mc:AlternateContent xmlns:mc="http://schemas.openxmlformats.org/markup-compatibility/2006" xmlns:a14="http://schemas.microsoft.com/office/drawing/2010/main">
        <mc:Choice Requires="a14">
          <p:sp>
            <p:nvSpPr>
              <p:cNvPr id="29" name="对话气泡: 圆角矩形 28">
                <a:extLst>
                  <a:ext uri="{FF2B5EF4-FFF2-40B4-BE49-F238E27FC236}">
                    <a16:creationId xmlns:a16="http://schemas.microsoft.com/office/drawing/2014/main" id="{A717D56F-2C93-026C-AC00-47BBB718D0C1}"/>
                  </a:ext>
                </a:extLst>
              </p:cNvPr>
              <p:cNvSpPr/>
              <p:nvPr/>
            </p:nvSpPr>
            <p:spPr>
              <a:xfrm>
                <a:off x="391142" y="4786287"/>
                <a:ext cx="4209887" cy="1391399"/>
              </a:xfrm>
              <a:prstGeom prst="wedgeRoundRectCallout">
                <a:avLst>
                  <a:gd name="adj1" fmla="val 18407"/>
                  <a:gd name="adj2" fmla="val -7837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Quantitatively and formally, small </a:t>
                </a:r>
                <a:r>
                  <a:rPr lang="en-US" altLang="zh-CN" sz="2400" i="1" dirty="0"/>
                  <a:t>distance</a:t>
                </a:r>
                <a:r>
                  <a:rPr lang="en-US" altLang="zh-CN" sz="2400" dirty="0"/>
                  <a:t> from input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𝑖</m:t>
                        </m:r>
                      </m:e>
                      <m:sup>
                        <m:r>
                          <a:rPr lang="en-US" altLang="zh-CN" sz="2400" b="0" i="1" smtClean="0">
                            <a:latin typeface="Cambria Math" panose="02040503050406030204" pitchFamily="18" charset="0"/>
                          </a:rPr>
                          <m:t>′</m:t>
                        </m:r>
                      </m:sup>
                    </m:sSup>
                  </m:oMath>
                </a14:m>
                <a:r>
                  <a:rPr lang="en-US" altLang="zh-CN" sz="2400" dirty="0"/>
                  <a:t> to expected input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𝑒</m:t>
                        </m:r>
                      </m:sub>
                    </m:sSub>
                  </m:oMath>
                </a14:m>
                <a:r>
                  <a:rPr lang="en-US" altLang="zh-CN" sz="2400" dirty="0"/>
                  <a:t>,</a:t>
                </a:r>
                <a:endParaRPr lang="zh-CN" altLang="en-US" sz="2400" dirty="0"/>
              </a:p>
            </p:txBody>
          </p:sp>
        </mc:Choice>
        <mc:Fallback xmlns="">
          <p:sp>
            <p:nvSpPr>
              <p:cNvPr id="29" name="对话气泡: 圆角矩形 28">
                <a:extLst>
                  <a:ext uri="{FF2B5EF4-FFF2-40B4-BE49-F238E27FC236}">
                    <a16:creationId xmlns:a16="http://schemas.microsoft.com/office/drawing/2014/main" id="{A717D56F-2C93-026C-AC00-47BBB718D0C1}"/>
                  </a:ext>
                </a:extLst>
              </p:cNvPr>
              <p:cNvSpPr>
                <a:spLocks noRot="1" noChangeAspect="1" noMove="1" noResize="1" noEditPoints="1" noAdjustHandles="1" noChangeArrowheads="1" noChangeShapeType="1" noTextEdit="1"/>
              </p:cNvSpPr>
              <p:nvPr/>
            </p:nvSpPr>
            <p:spPr>
              <a:xfrm>
                <a:off x="391142" y="4786287"/>
                <a:ext cx="4209887" cy="1391399"/>
              </a:xfrm>
              <a:prstGeom prst="wedgeRoundRectCallout">
                <a:avLst>
                  <a:gd name="adj1" fmla="val 18407"/>
                  <a:gd name="adj2" fmla="val -78371"/>
                  <a:gd name="adj3" fmla="val 16667"/>
                </a:avLst>
              </a:prstGeom>
              <a:blipFill>
                <a:blip r:embed="rId3"/>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30" name="对话气泡: 圆角矩形 29">
            <a:extLst>
              <a:ext uri="{FF2B5EF4-FFF2-40B4-BE49-F238E27FC236}">
                <a16:creationId xmlns:a16="http://schemas.microsoft.com/office/drawing/2014/main" id="{0D94E70C-4101-B9BD-9241-754BC0EA0D68}"/>
              </a:ext>
            </a:extLst>
          </p:cNvPr>
          <p:cNvSpPr/>
          <p:nvPr/>
        </p:nvSpPr>
        <p:spPr>
          <a:xfrm>
            <a:off x="7626513" y="4786287"/>
            <a:ext cx="4079258" cy="1391399"/>
          </a:xfrm>
          <a:prstGeom prst="wedgeRoundRectCallout">
            <a:avLst>
              <a:gd name="adj1" fmla="val -22448"/>
              <a:gd name="adj2" fmla="val -7648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Small distance value in the output value. (</a:t>
            </a:r>
            <a:r>
              <a:rPr lang="en-US" altLang="zh-CN" sz="2400" dirty="0" err="1"/>
              <a:t>Tabuada</a:t>
            </a:r>
            <a:r>
              <a:rPr lang="en-US" altLang="zh-CN" sz="2400" dirty="0"/>
              <a:t> et al.)</a:t>
            </a:r>
            <a:endParaRPr lang="zh-CN" altLang="en-US" sz="2400" dirty="0"/>
          </a:p>
        </p:txBody>
      </p:sp>
      <p:graphicFrame>
        <p:nvGraphicFramePr>
          <p:cNvPr id="4" name="表格 3">
            <a:extLst>
              <a:ext uri="{FF2B5EF4-FFF2-40B4-BE49-F238E27FC236}">
                <a16:creationId xmlns:a16="http://schemas.microsoft.com/office/drawing/2014/main" id="{DAED5013-8FB9-E18D-D3D9-3AC62035DAE5}"/>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0540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433E8-A603-FF48-BE74-42AA03DEC71D}"/>
              </a:ext>
            </a:extLst>
          </p:cNvPr>
          <p:cNvSpPr>
            <a:spLocks noGrp="1"/>
          </p:cNvSpPr>
          <p:nvPr>
            <p:ph type="title"/>
          </p:nvPr>
        </p:nvSpPr>
        <p:spPr/>
        <p:txBody>
          <a:bodyPr/>
          <a:lstStyle/>
          <a:p>
            <a:r>
              <a:rPr lang="en-US" altLang="zh-CN" dirty="0"/>
              <a:t>Fortis and Evaluations</a:t>
            </a:r>
            <a:endParaRPr lang="zh-CN" altLang="en-US" dirty="0"/>
          </a:p>
        </p:txBody>
      </p:sp>
      <p:sp>
        <p:nvSpPr>
          <p:cNvPr id="3" name="文本占位符 2">
            <a:extLst>
              <a:ext uri="{FF2B5EF4-FFF2-40B4-BE49-F238E27FC236}">
                <a16:creationId xmlns:a16="http://schemas.microsoft.com/office/drawing/2014/main" id="{F46C5B28-95A7-1E9B-D24F-5342DA55E26C}"/>
              </a:ext>
            </a:extLst>
          </p:cNvPr>
          <p:cNvSpPr>
            <a:spLocks noGrp="1"/>
          </p:cNvSpPr>
          <p:nvPr>
            <p:ph type="body" idx="1"/>
          </p:nvPr>
        </p:nvSpPr>
        <p:spPr/>
        <p:txBody>
          <a:bodyPr/>
          <a:lstStyle/>
          <a:p>
            <a:r>
              <a:rPr lang="en-US" altLang="zh-CN" dirty="0"/>
              <a:t>A tool implementing the proposed approaches.</a:t>
            </a:r>
          </a:p>
          <a:p>
            <a:r>
              <a:rPr lang="en-US" altLang="zh-CN" dirty="0"/>
              <a:t>Evaluations based on 5 case studies.</a:t>
            </a:r>
          </a:p>
          <a:p>
            <a:endParaRPr lang="en-US" altLang="zh-CN" dirty="0"/>
          </a:p>
        </p:txBody>
      </p:sp>
      <p:sp>
        <p:nvSpPr>
          <p:cNvPr id="4" name="灯片编号占位符 3">
            <a:extLst>
              <a:ext uri="{FF2B5EF4-FFF2-40B4-BE49-F238E27FC236}">
                <a16:creationId xmlns:a16="http://schemas.microsoft.com/office/drawing/2014/main" id="{687BB5EC-9B8E-AFD7-FA7F-3D2C4CE01918}"/>
              </a:ext>
            </a:extLst>
          </p:cNvPr>
          <p:cNvSpPr>
            <a:spLocks noGrp="1"/>
          </p:cNvSpPr>
          <p:nvPr>
            <p:ph type="sldNum" sz="quarter" idx="12"/>
          </p:nvPr>
        </p:nvSpPr>
        <p:spPr/>
        <p:txBody>
          <a:bodyPr/>
          <a:lstStyle/>
          <a:p>
            <a:fld id="{74A724E5-CF81-458D-9F9A-C575B439CC43}" type="slidenum">
              <a:rPr lang="zh-CN" altLang="en-US" smtClean="0"/>
              <a:t>40</a:t>
            </a:fld>
            <a:endParaRPr lang="zh-CN" altLang="en-US"/>
          </a:p>
        </p:txBody>
      </p:sp>
      <p:sp>
        <p:nvSpPr>
          <p:cNvPr id="6" name="内容占位符 2">
            <a:extLst>
              <a:ext uri="{FF2B5EF4-FFF2-40B4-BE49-F238E27FC236}">
                <a16:creationId xmlns:a16="http://schemas.microsoft.com/office/drawing/2014/main" id="{FEB15FF9-83A1-62E0-B743-E4ED4B61652D}"/>
              </a:ext>
            </a:extLst>
          </p:cNvPr>
          <p:cNvSpPr txBox="1">
            <a:spLocks/>
          </p:cNvSpPr>
          <p:nvPr/>
        </p:nvSpPr>
        <p:spPr>
          <a:xfrm>
            <a:off x="3941379" y="576676"/>
            <a:ext cx="7412421" cy="9997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just">
              <a:lnSpc>
                <a:spcPct val="100000"/>
              </a:lnSpc>
            </a:pPr>
            <a:r>
              <a:rPr lang="en-US" altLang="zh-CN" dirty="0">
                <a:latin typeface="+mj-lt"/>
              </a:rPr>
              <a:t>…, we </a:t>
            </a:r>
            <a:r>
              <a:rPr lang="en-US" altLang="zh-CN" b="1" i="1" dirty="0">
                <a:solidFill>
                  <a:schemeClr val="tx1">
                    <a:lumMod val="75000"/>
                    <a:lumOff val="25000"/>
                  </a:schemeClr>
                </a:solidFill>
                <a:latin typeface="+mj-lt"/>
              </a:rPr>
              <a:t>can</a:t>
            </a:r>
            <a:r>
              <a:rPr lang="en-US" altLang="zh-CN" b="1" i="1" dirty="0">
                <a:latin typeface="+mj-lt"/>
              </a:rPr>
              <a:t> </a:t>
            </a:r>
            <a:r>
              <a:rPr lang="en-US" altLang="zh-CN" i="1" dirty="0">
                <a:latin typeface="+mj-lt"/>
              </a:rPr>
              <a:t>systematically measure and improve </a:t>
            </a:r>
            <a:r>
              <a:rPr lang="en-US" altLang="zh-CN" dirty="0">
                <a:latin typeface="+mj-lt"/>
              </a:rPr>
              <a:t>the behavioral robustness …</a:t>
            </a:r>
            <a:endParaRPr lang="zh-CN" altLang="en-US" dirty="0">
              <a:latin typeface="+mj-lt"/>
            </a:endParaRPr>
          </a:p>
        </p:txBody>
      </p:sp>
    </p:spTree>
    <p:extLst>
      <p:ext uri="{BB962C8B-B14F-4D97-AF65-F5344CB8AC3E}">
        <p14:creationId xmlns:p14="http://schemas.microsoft.com/office/powerpoint/2010/main" val="2456893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A Tool for Robust-by-Design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41</a:t>
            </a:fld>
            <a:endParaRPr lang="zh-CN" altLang="en-US"/>
          </a:p>
        </p:txBody>
      </p:sp>
      <p:pic>
        <p:nvPicPr>
          <p:cNvPr id="10" name="图片 9">
            <a:extLst>
              <a:ext uri="{FF2B5EF4-FFF2-40B4-BE49-F238E27FC236}">
                <a16:creationId xmlns:a16="http://schemas.microsoft.com/office/drawing/2014/main" id="{B3CBBD6F-371A-4A89-E6AC-9FD9C3B79494}"/>
              </a:ext>
            </a:extLst>
          </p:cNvPr>
          <p:cNvPicPr>
            <a:picLocks noChangeAspect="1"/>
          </p:cNvPicPr>
          <p:nvPr/>
        </p:nvPicPr>
        <p:blipFill rotWithShape="1">
          <a:blip r:embed="rId3"/>
          <a:srcRect b="28795"/>
          <a:stretch/>
        </p:blipFill>
        <p:spPr>
          <a:xfrm>
            <a:off x="1360358" y="1690688"/>
            <a:ext cx="9471283" cy="5029949"/>
          </a:xfrm>
          <a:prstGeom prst="rect">
            <a:avLst/>
          </a:prstGeom>
        </p:spPr>
      </p:pic>
      <p:graphicFrame>
        <p:nvGraphicFramePr>
          <p:cNvPr id="5" name="表格 4">
            <a:extLst>
              <a:ext uri="{FF2B5EF4-FFF2-40B4-BE49-F238E27FC236}">
                <a16:creationId xmlns:a16="http://schemas.microsoft.com/office/drawing/2014/main" id="{88341525-17BB-1456-D679-9FD83AB33612}"/>
              </a:ext>
            </a:extLst>
          </p:cNvPr>
          <p:cNvGraphicFramePr>
            <a:graphicFrameLocks noGrp="1"/>
          </p:cNvGraphicFramePr>
          <p:nvPr>
            <p:extLst>
              <p:ext uri="{D42A27DB-BD31-4B8C-83A1-F6EECF244321}">
                <p14:modId xmlns:p14="http://schemas.microsoft.com/office/powerpoint/2010/main" val="2161393246"/>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549674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Robustness Computation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42</a:t>
            </a:fld>
            <a:endParaRPr lang="zh-CN" altLang="en-US"/>
          </a:p>
        </p:txBody>
      </p:sp>
      <p:pic>
        <p:nvPicPr>
          <p:cNvPr id="7" name="图片 6">
            <a:extLst>
              <a:ext uri="{FF2B5EF4-FFF2-40B4-BE49-F238E27FC236}">
                <a16:creationId xmlns:a16="http://schemas.microsoft.com/office/drawing/2014/main" id="{6BAD4B7E-A3F7-37B5-B9E5-6A6C39D327C1}"/>
              </a:ext>
            </a:extLst>
          </p:cNvPr>
          <p:cNvPicPr>
            <a:picLocks noChangeAspect="1"/>
          </p:cNvPicPr>
          <p:nvPr/>
        </p:nvPicPr>
        <p:blipFill>
          <a:blip r:embed="rId3"/>
          <a:stretch>
            <a:fillRect/>
          </a:stretch>
        </p:blipFill>
        <p:spPr>
          <a:xfrm>
            <a:off x="1006187" y="1690688"/>
            <a:ext cx="10179626" cy="4665662"/>
          </a:xfrm>
          <a:prstGeom prst="rect">
            <a:avLst/>
          </a:prstGeom>
        </p:spPr>
      </p:pic>
      <p:graphicFrame>
        <p:nvGraphicFramePr>
          <p:cNvPr id="5" name="表格 4">
            <a:extLst>
              <a:ext uri="{FF2B5EF4-FFF2-40B4-BE49-F238E27FC236}">
                <a16:creationId xmlns:a16="http://schemas.microsoft.com/office/drawing/2014/main" id="{8AFD688D-77FC-2DEB-E7CB-98D56C5A7336}"/>
              </a:ext>
            </a:extLst>
          </p:cNvPr>
          <p:cNvGraphicFramePr>
            <a:graphicFrameLocks noGrp="1"/>
          </p:cNvGraphicFramePr>
          <p:nvPr>
            <p:extLst>
              <p:ext uri="{D42A27DB-BD31-4B8C-83A1-F6EECF244321}">
                <p14:modId xmlns:p14="http://schemas.microsoft.com/office/powerpoint/2010/main" val="1744195609"/>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335936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Control</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43</a:t>
            </a:fld>
            <a:endParaRPr lang="zh-CN" altLang="en-US"/>
          </a:p>
        </p:txBody>
      </p:sp>
      <p:pic>
        <p:nvPicPr>
          <p:cNvPr id="5" name="图片 4">
            <a:extLst>
              <a:ext uri="{FF2B5EF4-FFF2-40B4-BE49-F238E27FC236}">
                <a16:creationId xmlns:a16="http://schemas.microsoft.com/office/drawing/2014/main" id="{7F39782A-7BB2-E3D8-30B6-BA847D26F868}"/>
              </a:ext>
            </a:extLst>
          </p:cNvPr>
          <p:cNvPicPr>
            <a:picLocks noChangeAspect="1"/>
          </p:cNvPicPr>
          <p:nvPr/>
        </p:nvPicPr>
        <p:blipFill>
          <a:blip r:embed="rId3"/>
          <a:stretch>
            <a:fillRect/>
          </a:stretch>
        </p:blipFill>
        <p:spPr>
          <a:xfrm>
            <a:off x="2632630" y="1691806"/>
            <a:ext cx="6926739" cy="5166194"/>
          </a:xfrm>
          <a:prstGeom prst="rect">
            <a:avLst/>
          </a:prstGeom>
        </p:spPr>
      </p:pic>
      <p:graphicFrame>
        <p:nvGraphicFramePr>
          <p:cNvPr id="6" name="表格 5">
            <a:extLst>
              <a:ext uri="{FF2B5EF4-FFF2-40B4-BE49-F238E27FC236}">
                <a16:creationId xmlns:a16="http://schemas.microsoft.com/office/drawing/2014/main" id="{3ADE8653-B4B9-A8F7-9BD0-07D850E85497}"/>
              </a:ext>
            </a:extLst>
          </p:cNvPr>
          <p:cNvGraphicFramePr>
            <a:graphicFrameLocks noGrp="1"/>
          </p:cNvGraphicFramePr>
          <p:nvPr>
            <p:extLst>
              <p:ext uri="{D42A27DB-BD31-4B8C-83A1-F6EECF244321}">
                <p14:modId xmlns:p14="http://schemas.microsoft.com/office/powerpoint/2010/main" val="1744195609"/>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15363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Specification Weakening (On-going)</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44</a:t>
            </a:fld>
            <a:endParaRPr lang="zh-CN" altLang="en-US"/>
          </a:p>
        </p:txBody>
      </p:sp>
      <p:pic>
        <p:nvPicPr>
          <p:cNvPr id="6" name="图片 5">
            <a:extLst>
              <a:ext uri="{FF2B5EF4-FFF2-40B4-BE49-F238E27FC236}">
                <a16:creationId xmlns:a16="http://schemas.microsoft.com/office/drawing/2014/main" id="{E1D4FBF0-9DD4-8594-FEA7-6C963E2CA936}"/>
              </a:ext>
            </a:extLst>
          </p:cNvPr>
          <p:cNvPicPr>
            <a:picLocks noChangeAspect="1"/>
          </p:cNvPicPr>
          <p:nvPr/>
        </p:nvPicPr>
        <p:blipFill>
          <a:blip r:embed="rId3"/>
          <a:stretch>
            <a:fillRect/>
          </a:stretch>
        </p:blipFill>
        <p:spPr>
          <a:xfrm>
            <a:off x="1177255" y="1690688"/>
            <a:ext cx="9837490" cy="4802187"/>
          </a:xfrm>
          <a:prstGeom prst="rect">
            <a:avLst/>
          </a:prstGeom>
        </p:spPr>
      </p:pic>
      <p:graphicFrame>
        <p:nvGraphicFramePr>
          <p:cNvPr id="5" name="表格 4">
            <a:extLst>
              <a:ext uri="{FF2B5EF4-FFF2-40B4-BE49-F238E27FC236}">
                <a16:creationId xmlns:a16="http://schemas.microsoft.com/office/drawing/2014/main" id="{92075C3F-8AD6-C487-B8E3-5E61E3F7C7E8}"/>
              </a:ext>
            </a:extLst>
          </p:cNvPr>
          <p:cNvGraphicFramePr>
            <a:graphicFrameLocks noGrp="1"/>
          </p:cNvGraphicFramePr>
          <p:nvPr>
            <p:extLst>
              <p:ext uri="{D42A27DB-BD31-4B8C-83A1-F6EECF244321}">
                <p14:modId xmlns:p14="http://schemas.microsoft.com/office/powerpoint/2010/main" val="701393920"/>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964652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Evaluation: Applicability and Performance</a:t>
            </a:r>
            <a:endParaRPr lang="zh-CN" altLang="en-US" dirty="0"/>
          </a:p>
        </p:txBody>
      </p:sp>
      <p:sp>
        <p:nvSpPr>
          <p:cNvPr id="7" name="内容占位符 6">
            <a:extLst>
              <a:ext uri="{FF2B5EF4-FFF2-40B4-BE49-F238E27FC236}">
                <a16:creationId xmlns:a16="http://schemas.microsoft.com/office/drawing/2014/main" id="{7EAA075E-639B-B7B2-5EBA-970F29F5D6A2}"/>
              </a:ext>
            </a:extLst>
          </p:cNvPr>
          <p:cNvSpPr>
            <a:spLocks noGrp="1"/>
          </p:cNvSpPr>
          <p:nvPr>
            <p:ph idx="1"/>
          </p:nvPr>
        </p:nvSpPr>
        <p:spPr>
          <a:xfrm>
            <a:off x="838200" y="1825625"/>
            <a:ext cx="10515600" cy="4351338"/>
          </a:xfrm>
        </p:spPr>
        <p:txBody>
          <a:bodyPr/>
          <a:lstStyle/>
          <a:p>
            <a:r>
              <a:rPr lang="en-US" altLang="zh-CN" dirty="0"/>
              <a:t>RQ: Is our technique applicable across multiple domains of problems?</a:t>
            </a:r>
          </a:p>
          <a:p>
            <a:pPr marL="1143000" lvl="1" indent="-457200"/>
            <a:r>
              <a:rPr lang="en-US" altLang="zh-CN" dirty="0"/>
              <a:t>Demonstrate through case studies: network protocols, medical devices, safety-critical/mission-critical systems.</a:t>
            </a:r>
          </a:p>
          <a:p>
            <a:pPr marL="1143000" lvl="1" indent="-457200"/>
            <a:r>
              <a:rPr lang="en-US" altLang="zh-CN" dirty="0"/>
              <a:t>Computed robustness corresponds to deviations in the respective domains.</a:t>
            </a:r>
          </a:p>
          <a:p>
            <a:pPr marL="1143000" lvl="1" indent="-457200"/>
            <a:r>
              <a:rPr lang="en-US" altLang="zh-CN" dirty="0"/>
              <a:t>Able to find re-designs that improves robustness.</a:t>
            </a:r>
          </a:p>
          <a:p>
            <a:r>
              <a:rPr lang="en-US" altLang="zh-CN" dirty="0"/>
              <a:t>RQ:</a:t>
            </a:r>
            <a:r>
              <a:rPr lang="zh-CN" altLang="en-US" dirty="0"/>
              <a:t> </a:t>
            </a:r>
            <a:r>
              <a:rPr lang="en-US" altLang="zh-CN" dirty="0"/>
              <a:t>How</a:t>
            </a:r>
            <a:r>
              <a:rPr lang="zh-CN" altLang="en-US" dirty="0"/>
              <a:t> </a:t>
            </a:r>
            <a:r>
              <a:rPr lang="en-US" altLang="zh-CN" dirty="0"/>
              <a:t>efficient</a:t>
            </a:r>
            <a:r>
              <a:rPr lang="zh-CN" altLang="en-US" dirty="0"/>
              <a:t> </a:t>
            </a:r>
            <a:r>
              <a:rPr lang="en-US" altLang="zh-CN" dirty="0"/>
              <a:t>does</a:t>
            </a:r>
            <a:r>
              <a:rPr lang="zh-CN" altLang="en-US" dirty="0"/>
              <a:t> </a:t>
            </a:r>
            <a:r>
              <a:rPr lang="en-US" altLang="zh-CN" dirty="0"/>
              <a:t>our</a:t>
            </a:r>
            <a:r>
              <a:rPr lang="zh-CN" altLang="en-US" dirty="0"/>
              <a:t> </a:t>
            </a:r>
            <a:r>
              <a:rPr lang="en-US" altLang="zh-CN" dirty="0"/>
              <a:t>approach</a:t>
            </a:r>
            <a:r>
              <a:rPr lang="zh-CN" altLang="en-US" dirty="0"/>
              <a:t> </a:t>
            </a:r>
            <a:r>
              <a:rPr lang="en-US" altLang="zh-CN" dirty="0"/>
              <a:t>perform?</a:t>
            </a:r>
            <a:r>
              <a:rPr lang="zh-CN" altLang="en-US" dirty="0"/>
              <a:t> </a:t>
            </a:r>
            <a:r>
              <a:rPr lang="en-US" altLang="zh-CN" dirty="0"/>
              <a:t>How</a:t>
            </a:r>
            <a:r>
              <a:rPr lang="zh-CN" altLang="en-US" dirty="0"/>
              <a:t> </a:t>
            </a:r>
            <a:r>
              <a:rPr lang="en-US" altLang="zh-CN" dirty="0"/>
              <a:t>well does it scale?</a:t>
            </a:r>
          </a:p>
          <a:p>
            <a:pPr marL="1143000" lvl="1" indent="-457200"/>
            <a:r>
              <a:rPr lang="en-US" altLang="zh-CN" dirty="0"/>
              <a:t>Derive benchmarks from the case studies.</a:t>
            </a:r>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45</a:t>
            </a:fld>
            <a:endParaRPr lang="zh-CN" altLang="en-US"/>
          </a:p>
        </p:txBody>
      </p:sp>
      <p:graphicFrame>
        <p:nvGraphicFramePr>
          <p:cNvPr id="5" name="表格 4">
            <a:extLst>
              <a:ext uri="{FF2B5EF4-FFF2-40B4-BE49-F238E27FC236}">
                <a16:creationId xmlns:a16="http://schemas.microsoft.com/office/drawing/2014/main" id="{92075C3F-8AD6-C487-B8E3-5E61E3F7C7E8}"/>
              </a:ext>
            </a:extLst>
          </p:cNvPr>
          <p:cNvGraphicFramePr>
            <a:graphicFrameLocks noGrp="1"/>
          </p:cNvGraphicFramePr>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6987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3C998-D416-AFB2-3AD0-4455264DBF37}"/>
              </a:ext>
            </a:extLst>
          </p:cNvPr>
          <p:cNvSpPr>
            <a:spLocks noGrp="1"/>
          </p:cNvSpPr>
          <p:nvPr>
            <p:ph type="title"/>
          </p:nvPr>
        </p:nvSpPr>
        <p:spPr/>
        <p:txBody>
          <a:bodyPr/>
          <a:lstStyle/>
          <a:p>
            <a:r>
              <a:rPr lang="en-US" altLang="zh-CN" dirty="0"/>
              <a:t>Evaluation Case Studies</a:t>
            </a:r>
            <a:endParaRPr lang="zh-CN" altLang="en-US" dirty="0"/>
          </a:p>
        </p:txBody>
      </p:sp>
      <p:sp>
        <p:nvSpPr>
          <p:cNvPr id="4" name="灯片编号占位符 3">
            <a:extLst>
              <a:ext uri="{FF2B5EF4-FFF2-40B4-BE49-F238E27FC236}">
                <a16:creationId xmlns:a16="http://schemas.microsoft.com/office/drawing/2014/main" id="{23BF9669-7EB3-B9CD-1BC0-C9F10736793B}"/>
              </a:ext>
            </a:extLst>
          </p:cNvPr>
          <p:cNvSpPr>
            <a:spLocks noGrp="1"/>
          </p:cNvSpPr>
          <p:nvPr>
            <p:ph type="sldNum" sz="quarter" idx="12"/>
          </p:nvPr>
        </p:nvSpPr>
        <p:spPr/>
        <p:txBody>
          <a:bodyPr/>
          <a:lstStyle/>
          <a:p>
            <a:fld id="{74A724E5-CF81-458D-9F9A-C575B439CC43}" type="slidenum">
              <a:rPr lang="zh-CN" altLang="en-US" smtClean="0"/>
              <a:t>46</a:t>
            </a:fld>
            <a:endParaRPr lang="zh-CN" altLang="en-US"/>
          </a:p>
        </p:txBody>
      </p:sp>
      <p:sp>
        <p:nvSpPr>
          <p:cNvPr id="5" name="内容占位符 3">
            <a:extLst>
              <a:ext uri="{FF2B5EF4-FFF2-40B4-BE49-F238E27FC236}">
                <a16:creationId xmlns:a16="http://schemas.microsoft.com/office/drawing/2014/main" id="{BFF1DCE3-1F42-A463-404D-362F2DD1BE25}"/>
              </a:ext>
            </a:extLst>
          </p:cNvPr>
          <p:cNvSpPr txBox="1">
            <a:spLocks/>
          </p:cNvSpPr>
          <p:nvPr/>
        </p:nvSpPr>
        <p:spPr>
          <a:xfrm>
            <a:off x="4660232" y="1825625"/>
            <a:ext cx="6693567"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Therac-25 radiation machine</a:t>
            </a:r>
          </a:p>
          <a:p>
            <a:r>
              <a:rPr lang="en-US" altLang="zh-CN" dirty="0"/>
              <a:t>ABP protocol</a:t>
            </a:r>
          </a:p>
          <a:p>
            <a:r>
              <a:rPr lang="en-US" altLang="zh-CN" dirty="0"/>
              <a:t>iVotronic voting machine</a:t>
            </a:r>
          </a:p>
          <a:p>
            <a:r>
              <a:rPr lang="en-US" altLang="zh-CN" dirty="0"/>
              <a:t>Oyster public transportation system</a:t>
            </a:r>
          </a:p>
          <a:p>
            <a:r>
              <a:rPr lang="en-US" altLang="zh-CN" dirty="0"/>
              <a:t>Infusion pump</a:t>
            </a:r>
            <a:endParaRPr lang="zh-CN" altLang="en-US" dirty="0"/>
          </a:p>
        </p:txBody>
      </p:sp>
      <p:pic>
        <p:nvPicPr>
          <p:cNvPr id="6" name="Image" descr="Image">
            <a:extLst>
              <a:ext uri="{FF2B5EF4-FFF2-40B4-BE49-F238E27FC236}">
                <a16:creationId xmlns:a16="http://schemas.microsoft.com/office/drawing/2014/main" id="{0F9838A5-AD3A-4CF8-38E0-CFF5EB5FAE35}"/>
              </a:ext>
            </a:extLst>
          </p:cNvPr>
          <p:cNvPicPr>
            <a:picLocks noChangeAspect="1"/>
          </p:cNvPicPr>
          <p:nvPr/>
        </p:nvPicPr>
        <p:blipFill>
          <a:blip r:embed="rId3"/>
          <a:stretch>
            <a:fillRect/>
          </a:stretch>
        </p:blipFill>
        <p:spPr>
          <a:xfrm>
            <a:off x="966534" y="4353363"/>
            <a:ext cx="3461085" cy="2368112"/>
          </a:xfrm>
          <a:prstGeom prst="rect">
            <a:avLst/>
          </a:prstGeom>
          <a:ln w="12700">
            <a:miter lim="400000"/>
          </a:ln>
        </p:spPr>
      </p:pic>
      <p:pic>
        <p:nvPicPr>
          <p:cNvPr id="7" name="Image" descr="Image">
            <a:extLst>
              <a:ext uri="{FF2B5EF4-FFF2-40B4-BE49-F238E27FC236}">
                <a16:creationId xmlns:a16="http://schemas.microsoft.com/office/drawing/2014/main" id="{768D812C-8B6A-825C-A643-C2C9ADDAA741}"/>
              </a:ext>
            </a:extLst>
          </p:cNvPr>
          <p:cNvPicPr>
            <a:picLocks noChangeAspect="1"/>
          </p:cNvPicPr>
          <p:nvPr/>
        </p:nvPicPr>
        <p:blipFill>
          <a:blip r:embed="rId4"/>
          <a:stretch>
            <a:fillRect/>
          </a:stretch>
        </p:blipFill>
        <p:spPr>
          <a:xfrm>
            <a:off x="966534" y="1745342"/>
            <a:ext cx="3461085" cy="2553366"/>
          </a:xfrm>
          <a:prstGeom prst="rect">
            <a:avLst/>
          </a:prstGeom>
          <a:ln w="12700">
            <a:miter lim="400000"/>
          </a:ln>
        </p:spPr>
      </p:pic>
      <p:graphicFrame>
        <p:nvGraphicFramePr>
          <p:cNvPr id="8" name="表格 7">
            <a:extLst>
              <a:ext uri="{FF2B5EF4-FFF2-40B4-BE49-F238E27FC236}">
                <a16:creationId xmlns:a16="http://schemas.microsoft.com/office/drawing/2014/main" id="{23D2C25A-F93E-1E5F-EDC0-DF3288BBD819}"/>
              </a:ext>
            </a:extLst>
          </p:cNvPr>
          <p:cNvGraphicFramePr>
            <a:graphicFrameLocks noGrp="1"/>
          </p:cNvGraphicFramePr>
          <p:nvPr>
            <p:extLst>
              <p:ext uri="{D42A27DB-BD31-4B8C-83A1-F6EECF244321}">
                <p14:modId xmlns:p14="http://schemas.microsoft.com/office/powerpoint/2010/main" val="1744195609"/>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75385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Robustness Computation Results</a:t>
            </a:r>
            <a:endParaRPr lang="zh-CN" altLang="en-US" dirty="0"/>
          </a:p>
        </p:txBody>
      </p:sp>
      <p:pic>
        <p:nvPicPr>
          <p:cNvPr id="6" name="内容占位符 5">
            <a:extLst>
              <a:ext uri="{FF2B5EF4-FFF2-40B4-BE49-F238E27FC236}">
                <a16:creationId xmlns:a16="http://schemas.microsoft.com/office/drawing/2014/main" id="{2AC055A2-DED9-199B-30F7-7492B4751BB7}"/>
              </a:ext>
            </a:extLst>
          </p:cNvPr>
          <p:cNvPicPr>
            <a:picLocks noGrp="1" noChangeAspect="1"/>
          </p:cNvPicPr>
          <p:nvPr>
            <p:ph idx="1"/>
          </p:nvPr>
        </p:nvPicPr>
        <p:blipFill>
          <a:blip r:embed="rId2"/>
          <a:stretch>
            <a:fillRect/>
          </a:stretch>
        </p:blipFill>
        <p:spPr>
          <a:xfrm>
            <a:off x="1995988" y="1690688"/>
            <a:ext cx="8200023" cy="4964100"/>
          </a:xfrm>
        </p:spPr>
      </p:pic>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47</a:t>
            </a:fld>
            <a:endParaRPr lang="zh-CN" altLang="en-US"/>
          </a:p>
        </p:txBody>
      </p:sp>
      <p:graphicFrame>
        <p:nvGraphicFramePr>
          <p:cNvPr id="3" name="表格 2">
            <a:extLst>
              <a:ext uri="{FF2B5EF4-FFF2-40B4-BE49-F238E27FC236}">
                <a16:creationId xmlns:a16="http://schemas.microsoft.com/office/drawing/2014/main" id="{2BDF409C-41B9-4C79-096F-B848E891B9AC}"/>
              </a:ext>
            </a:extLst>
          </p:cNvPr>
          <p:cNvGraphicFramePr>
            <a:graphicFrameLocks noGrp="1"/>
          </p:cNvGraphicFramePr>
          <p:nvPr>
            <p:extLst>
              <p:ext uri="{D42A27DB-BD31-4B8C-83A1-F6EECF244321}">
                <p14:modId xmlns:p14="http://schemas.microsoft.com/office/powerpoint/2010/main" val="2386365339"/>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70197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Robustification by Control Results</a:t>
            </a:r>
            <a:endParaRPr lang="zh-CN" altLang="en-US" dirty="0"/>
          </a:p>
        </p:txBody>
      </p:sp>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48</a:t>
            </a:fld>
            <a:endParaRPr lang="zh-CN" altLang="en-US"/>
          </a:p>
        </p:txBody>
      </p:sp>
      <p:pic>
        <p:nvPicPr>
          <p:cNvPr id="8" name="图片 7">
            <a:extLst>
              <a:ext uri="{FF2B5EF4-FFF2-40B4-BE49-F238E27FC236}">
                <a16:creationId xmlns:a16="http://schemas.microsoft.com/office/drawing/2014/main" id="{90FAE95C-9001-3229-E52D-D4DE93837E0C}"/>
              </a:ext>
            </a:extLst>
          </p:cNvPr>
          <p:cNvPicPr>
            <a:picLocks noChangeAspect="1"/>
          </p:cNvPicPr>
          <p:nvPr/>
        </p:nvPicPr>
        <p:blipFill>
          <a:blip r:embed="rId2"/>
          <a:stretch>
            <a:fillRect/>
          </a:stretch>
        </p:blipFill>
        <p:spPr>
          <a:xfrm>
            <a:off x="1723105" y="1690688"/>
            <a:ext cx="8745790" cy="4909496"/>
          </a:xfrm>
          <a:prstGeom prst="rect">
            <a:avLst/>
          </a:prstGeom>
        </p:spPr>
      </p:pic>
      <p:graphicFrame>
        <p:nvGraphicFramePr>
          <p:cNvPr id="3" name="表格 2">
            <a:extLst>
              <a:ext uri="{FF2B5EF4-FFF2-40B4-BE49-F238E27FC236}">
                <a16:creationId xmlns:a16="http://schemas.microsoft.com/office/drawing/2014/main" id="{EBF99C63-F390-E5C8-6360-8328097B2807}"/>
              </a:ext>
            </a:extLst>
          </p:cNvPr>
          <p:cNvGraphicFramePr>
            <a:graphicFrameLocks noGrp="1"/>
          </p:cNvGraphicFramePr>
          <p:nvPr>
            <p:extLst>
              <p:ext uri="{D42A27DB-BD31-4B8C-83A1-F6EECF244321}">
                <p14:modId xmlns:p14="http://schemas.microsoft.com/office/powerpoint/2010/main" val="2386365339"/>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149729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D79068-49C0-FEE2-39A2-CD06152DB63A}"/>
              </a:ext>
            </a:extLst>
          </p:cNvPr>
          <p:cNvSpPr>
            <a:spLocks noGrp="1"/>
          </p:cNvSpPr>
          <p:nvPr>
            <p:ph type="title"/>
          </p:nvPr>
        </p:nvSpPr>
        <p:spPr/>
        <p:txBody>
          <a:bodyPr/>
          <a:lstStyle/>
          <a:p>
            <a:r>
              <a:rPr lang="en-US" altLang="zh-CN" dirty="0"/>
              <a:t>Summary</a:t>
            </a:r>
            <a:endParaRPr lang="zh-CN" altLang="en-US" dirty="0"/>
          </a:p>
        </p:txBody>
      </p:sp>
      <p:sp>
        <p:nvSpPr>
          <p:cNvPr id="6" name="文本占位符 5">
            <a:extLst>
              <a:ext uri="{FF2B5EF4-FFF2-40B4-BE49-F238E27FC236}">
                <a16:creationId xmlns:a16="http://schemas.microsoft.com/office/drawing/2014/main" id="{987D2D82-0C59-1F0C-86B4-F40FB79290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B72A3D-3019-9F97-CD05-F25DCFBA0DE3}"/>
              </a:ext>
            </a:extLst>
          </p:cNvPr>
          <p:cNvSpPr>
            <a:spLocks noGrp="1"/>
          </p:cNvSpPr>
          <p:nvPr>
            <p:ph type="sldNum" sz="quarter" idx="12"/>
          </p:nvPr>
        </p:nvSpPr>
        <p:spPr/>
        <p:txBody>
          <a:bodyPr/>
          <a:lstStyle/>
          <a:p>
            <a:fld id="{74A724E5-CF81-458D-9F9A-C575B439CC43}" type="slidenum">
              <a:rPr lang="zh-CN" altLang="en-US" smtClean="0"/>
              <a:t>49</a:t>
            </a:fld>
            <a:endParaRPr lang="zh-CN" altLang="en-US"/>
          </a:p>
        </p:txBody>
      </p:sp>
    </p:spTree>
    <p:extLst>
      <p:ext uri="{BB962C8B-B14F-4D97-AF65-F5344CB8AC3E}">
        <p14:creationId xmlns:p14="http://schemas.microsoft.com/office/powerpoint/2010/main" val="113329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8E9D5DA-9847-BB0C-4BFC-B32252F14900}"/>
              </a:ext>
            </a:extLst>
          </p:cNvPr>
          <p:cNvSpPr/>
          <p:nvPr/>
        </p:nvSpPr>
        <p:spPr>
          <a:xfrm>
            <a:off x="838200" y="177711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sp>
        <p:nvSpPr>
          <p:cNvPr id="2" name="标题 1">
            <a:extLst>
              <a:ext uri="{FF2B5EF4-FFF2-40B4-BE49-F238E27FC236}">
                <a16:creationId xmlns:a16="http://schemas.microsoft.com/office/drawing/2014/main" id="{FBE3D0A2-65AA-13D9-46F5-568D6C514AC9}"/>
              </a:ext>
            </a:extLst>
          </p:cNvPr>
          <p:cNvSpPr>
            <a:spLocks noGrp="1"/>
          </p:cNvSpPr>
          <p:nvPr>
            <p:ph type="title"/>
          </p:nvPr>
        </p:nvSpPr>
        <p:spPr/>
        <p:txBody>
          <a:bodyPr/>
          <a:lstStyle/>
          <a:p>
            <a:r>
              <a:rPr lang="en-US" altLang="zh-CN" dirty="0"/>
              <a:t>Our Work: Behavioral Robustness</a:t>
            </a:r>
            <a:endParaRPr lang="zh-CN" altLang="en-US" dirty="0"/>
          </a:p>
        </p:txBody>
      </p:sp>
      <p:sp>
        <p:nvSpPr>
          <p:cNvPr id="4" name="灯片编号占位符 3">
            <a:extLst>
              <a:ext uri="{FF2B5EF4-FFF2-40B4-BE49-F238E27FC236}">
                <a16:creationId xmlns:a16="http://schemas.microsoft.com/office/drawing/2014/main" id="{58314608-9BE7-28FD-0061-C34C6E7A74A3}"/>
              </a:ext>
            </a:extLst>
          </p:cNvPr>
          <p:cNvSpPr>
            <a:spLocks noGrp="1"/>
          </p:cNvSpPr>
          <p:nvPr>
            <p:ph type="sldNum" sz="quarter" idx="12"/>
          </p:nvPr>
        </p:nvSpPr>
        <p:spPr/>
        <p:txBody>
          <a:bodyPr/>
          <a:lstStyle/>
          <a:p>
            <a:fld id="{74A724E5-CF81-458D-9F9A-C575B439CC43}" type="slidenum">
              <a:rPr lang="zh-CN" altLang="en-US" smtClean="0"/>
              <a:t>5</a:t>
            </a:fld>
            <a:endParaRPr lang="zh-CN" altLang="en-US"/>
          </a:p>
        </p:txBody>
      </p:sp>
      <p:grpSp>
        <p:nvGrpSpPr>
          <p:cNvPr id="35" name="组合 34">
            <a:extLst>
              <a:ext uri="{FF2B5EF4-FFF2-40B4-BE49-F238E27FC236}">
                <a16:creationId xmlns:a16="http://schemas.microsoft.com/office/drawing/2014/main" id="{AC2AEF7E-2ED7-8BE3-0B97-33B51CBD799B}"/>
              </a:ext>
            </a:extLst>
          </p:cNvPr>
          <p:cNvGrpSpPr/>
          <p:nvPr/>
        </p:nvGrpSpPr>
        <p:grpSpPr>
          <a:xfrm>
            <a:off x="957086" y="2353178"/>
            <a:ext cx="2504493" cy="1017860"/>
            <a:chOff x="2308917" y="2179159"/>
            <a:chExt cx="2504493" cy="1017860"/>
          </a:xfrm>
        </p:grpSpPr>
        <p:sp>
          <p:nvSpPr>
            <p:cNvPr id="5" name="矩形: 圆角 4">
              <a:extLst>
                <a:ext uri="{FF2B5EF4-FFF2-40B4-BE49-F238E27FC236}">
                  <a16:creationId xmlns:a16="http://schemas.microsoft.com/office/drawing/2014/main" id="{F79F94ED-C3BC-9C78-34DA-2B2D67EC9440}"/>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27" name="组合 26">
              <a:extLst>
                <a:ext uri="{FF2B5EF4-FFF2-40B4-BE49-F238E27FC236}">
                  <a16:creationId xmlns:a16="http://schemas.microsoft.com/office/drawing/2014/main" id="{AED93C4E-5125-190B-2E26-D5F65A68730E}"/>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FB9175B-1161-3AD5-A661-E3CF25BE8464}"/>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469446C-9A9A-EE48-ED8C-71A6F6E123DE}"/>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F1963DF-C3A2-820A-79C4-78116A1D4D3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 name="连接符: 曲线 12">
                <a:extLst>
                  <a:ext uri="{FF2B5EF4-FFF2-40B4-BE49-F238E27FC236}">
                    <a16:creationId xmlns:a16="http://schemas.microsoft.com/office/drawing/2014/main" id="{0854C14B-4D19-4322-A136-04BA0361B36D}"/>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61DBFF22-1D21-7507-EC0B-4E0D491E8601}"/>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7" name="连接符: 曲线 16">
                <a:extLst>
                  <a:ext uri="{FF2B5EF4-FFF2-40B4-BE49-F238E27FC236}">
                    <a16:creationId xmlns:a16="http://schemas.microsoft.com/office/drawing/2014/main" id="{170BB557-FB29-6545-47C6-9A4ADEF1B657}"/>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36" name="组合 35">
            <a:extLst>
              <a:ext uri="{FF2B5EF4-FFF2-40B4-BE49-F238E27FC236}">
                <a16:creationId xmlns:a16="http://schemas.microsoft.com/office/drawing/2014/main" id="{DA72F5D5-0F86-044D-E53B-423D9895EC23}"/>
              </a:ext>
            </a:extLst>
          </p:cNvPr>
          <p:cNvGrpSpPr/>
          <p:nvPr/>
        </p:nvGrpSpPr>
        <p:grpSpPr>
          <a:xfrm>
            <a:off x="4194616" y="2352548"/>
            <a:ext cx="2504494" cy="1017860"/>
            <a:chOff x="5449277" y="2172772"/>
            <a:chExt cx="2504494" cy="1017860"/>
          </a:xfrm>
        </p:grpSpPr>
        <p:sp>
          <p:nvSpPr>
            <p:cNvPr id="6" name="矩形: 圆角 5">
              <a:extLst>
                <a:ext uri="{FF2B5EF4-FFF2-40B4-BE49-F238E27FC236}">
                  <a16:creationId xmlns:a16="http://schemas.microsoft.com/office/drawing/2014/main" id="{9D2F5026-E687-1B4B-5221-704CE9F49015}"/>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Assumed</a:t>
              </a:r>
            </a:p>
            <a:p>
              <a:r>
                <a:rPr lang="en-US" altLang="zh-CN" sz="2400" b="1" dirty="0"/>
                <a:t>Env.</a:t>
              </a:r>
              <a:endParaRPr lang="zh-CN" altLang="en-US" sz="2400" b="1" dirty="0"/>
            </a:p>
          </p:txBody>
        </p:sp>
        <p:grpSp>
          <p:nvGrpSpPr>
            <p:cNvPr id="28" name="组合 27">
              <a:extLst>
                <a:ext uri="{FF2B5EF4-FFF2-40B4-BE49-F238E27FC236}">
                  <a16:creationId xmlns:a16="http://schemas.microsoft.com/office/drawing/2014/main" id="{223A41E1-6257-72AE-0630-A44333F298A4}"/>
                </a:ext>
              </a:extLst>
            </p:cNvPr>
            <p:cNvGrpSpPr/>
            <p:nvPr/>
          </p:nvGrpSpPr>
          <p:grpSpPr>
            <a:xfrm>
              <a:off x="6975465" y="2503915"/>
              <a:ext cx="904552" cy="556746"/>
              <a:chOff x="1609647" y="4009914"/>
              <a:chExt cx="1335369" cy="821911"/>
            </a:xfrm>
          </p:grpSpPr>
          <p:sp>
            <p:nvSpPr>
              <p:cNvPr id="29" name="椭圆 28">
                <a:extLst>
                  <a:ext uri="{FF2B5EF4-FFF2-40B4-BE49-F238E27FC236}">
                    <a16:creationId xmlns:a16="http://schemas.microsoft.com/office/drawing/2014/main" id="{1D085E59-64D3-5FC0-2FAE-514D474B7EA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07C999A-9A31-7EBD-1C83-61BA41FF782B}"/>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E695ED3-7270-4FE2-65F5-2E982E2DFDF0}"/>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 name="连接符: 曲线 31">
                <a:extLst>
                  <a:ext uri="{FF2B5EF4-FFF2-40B4-BE49-F238E27FC236}">
                    <a16:creationId xmlns:a16="http://schemas.microsoft.com/office/drawing/2014/main" id="{9EA0ABA5-0DD1-4494-F5D9-188B80799C0E}"/>
                  </a:ext>
                </a:extLst>
              </p:cNvPr>
              <p:cNvCxnSpPr>
                <a:cxnSpLocks/>
                <a:stCxn id="29" idx="0"/>
                <a:endCxn id="3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连接符: 曲线 32">
                <a:extLst>
                  <a:ext uri="{FF2B5EF4-FFF2-40B4-BE49-F238E27FC236}">
                    <a16:creationId xmlns:a16="http://schemas.microsoft.com/office/drawing/2014/main" id="{FAD6ED9E-00B6-7251-71BE-F8680E311FFF}"/>
                  </a:ext>
                </a:extLst>
              </p:cNvPr>
              <p:cNvCxnSpPr>
                <a:cxnSpLocks/>
                <a:stCxn id="30" idx="4"/>
                <a:endCxn id="3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4" name="连接符: 曲线 33">
                <a:extLst>
                  <a:ext uri="{FF2B5EF4-FFF2-40B4-BE49-F238E27FC236}">
                    <a16:creationId xmlns:a16="http://schemas.microsoft.com/office/drawing/2014/main" id="{83020F87-81F4-68C5-9DE9-3590E6E97D88}"/>
                  </a:ext>
                </a:extLst>
              </p:cNvPr>
              <p:cNvCxnSpPr>
                <a:cxnSpLocks/>
                <a:stCxn id="31" idx="2"/>
                <a:endCxn id="2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cxnSp>
        <p:nvCxnSpPr>
          <p:cNvPr id="38" name="直接箭头连接符 37">
            <a:extLst>
              <a:ext uri="{FF2B5EF4-FFF2-40B4-BE49-F238E27FC236}">
                <a16:creationId xmlns:a16="http://schemas.microsoft.com/office/drawing/2014/main" id="{3BDDEC3F-5CCF-20F0-6663-3A65BA764318}"/>
              </a:ext>
            </a:extLst>
          </p:cNvPr>
          <p:cNvCxnSpPr>
            <a:stCxn id="5" idx="3"/>
            <a:endCxn id="6" idx="1"/>
          </p:cNvCxnSpPr>
          <p:nvPr/>
        </p:nvCxnSpPr>
        <p:spPr>
          <a:xfrm flipV="1">
            <a:off x="3461579" y="286147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1" name="矩形: 圆角 50">
            <a:extLst>
              <a:ext uri="{FF2B5EF4-FFF2-40B4-BE49-F238E27FC236}">
                <a16:creationId xmlns:a16="http://schemas.microsoft.com/office/drawing/2014/main" id="{0167BE7B-4048-0553-695B-C8D16FC20821}"/>
              </a:ext>
            </a:extLst>
          </p:cNvPr>
          <p:cNvSpPr/>
          <p:nvPr/>
        </p:nvSpPr>
        <p:spPr>
          <a:xfrm>
            <a:off x="8794137" y="3742419"/>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Safety/Liveness Property</a:t>
            </a:r>
            <a:endParaRPr lang="zh-CN" altLang="en-US" sz="2400" b="1" dirty="0"/>
          </a:p>
        </p:txBody>
      </p:sp>
      <p:cxnSp>
        <p:nvCxnSpPr>
          <p:cNvPr id="53" name="直接箭头连接符 52">
            <a:extLst>
              <a:ext uri="{FF2B5EF4-FFF2-40B4-BE49-F238E27FC236}">
                <a16:creationId xmlns:a16="http://schemas.microsoft.com/office/drawing/2014/main" id="{BB036159-D119-48EC-2DCE-416A82611DA3}"/>
              </a:ext>
            </a:extLst>
          </p:cNvPr>
          <p:cNvCxnSpPr>
            <a:cxnSpLocks/>
            <a:stCxn id="5" idx="2"/>
            <a:endCxn id="40" idx="1"/>
          </p:cNvCxnSpPr>
          <p:nvPr/>
        </p:nvCxnSpPr>
        <p:spPr>
          <a:xfrm>
            <a:off x="2209333" y="3371038"/>
            <a:ext cx="1985283" cy="239895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6" name="箭头: 右 55">
            <a:extLst>
              <a:ext uri="{FF2B5EF4-FFF2-40B4-BE49-F238E27FC236}">
                <a16:creationId xmlns:a16="http://schemas.microsoft.com/office/drawing/2014/main" id="{F5BDC4E4-C8AC-9E6C-B7A5-01BEEF42C49B}"/>
              </a:ext>
            </a:extLst>
          </p:cNvPr>
          <p:cNvSpPr/>
          <p:nvPr/>
        </p:nvSpPr>
        <p:spPr>
          <a:xfrm rot="1228139">
            <a:off x="6997878" y="2664330"/>
            <a:ext cx="1850945" cy="121628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58" name="直接箭头连接符 57">
            <a:extLst>
              <a:ext uri="{FF2B5EF4-FFF2-40B4-BE49-F238E27FC236}">
                <a16:creationId xmlns:a16="http://schemas.microsoft.com/office/drawing/2014/main" id="{231271AE-BF87-6C0F-5B3E-374CADC0904C}"/>
              </a:ext>
            </a:extLst>
          </p:cNvPr>
          <p:cNvCxnSpPr>
            <a:cxnSpLocks/>
            <a:stCxn id="6" idx="2"/>
            <a:endCxn id="40" idx="0"/>
          </p:cNvCxnSpPr>
          <p:nvPr/>
        </p:nvCxnSpPr>
        <p:spPr>
          <a:xfrm>
            <a:off x="5446863" y="3370408"/>
            <a:ext cx="0" cy="1890650"/>
          </a:xfrm>
          <a:prstGeom prst="straightConnector1">
            <a:avLst/>
          </a:prstGeom>
          <a:ln w="38100">
            <a:solidFill>
              <a:schemeClr val="bg1">
                <a:lumMod val="65000"/>
              </a:schemeClr>
            </a:solidFill>
            <a:prstDash val="sysDot"/>
            <a:tailEnd type="triangle"/>
          </a:ln>
        </p:spPr>
        <p:style>
          <a:lnRef idx="2">
            <a:schemeClr val="accent2"/>
          </a:lnRef>
          <a:fillRef idx="0">
            <a:schemeClr val="accent2"/>
          </a:fillRef>
          <a:effectRef idx="1">
            <a:schemeClr val="accent2"/>
          </a:effectRef>
          <a:fontRef idx="minor">
            <a:schemeClr val="tx1"/>
          </a:fontRef>
        </p:style>
      </p:cxnSp>
      <p:sp>
        <p:nvSpPr>
          <p:cNvPr id="61" name="对话气泡: 圆角矩形 60">
            <a:extLst>
              <a:ext uri="{FF2B5EF4-FFF2-40B4-BE49-F238E27FC236}">
                <a16:creationId xmlns:a16="http://schemas.microsoft.com/office/drawing/2014/main" id="{6D3551CE-BF51-996B-A787-92852C52BEBA}"/>
              </a:ext>
            </a:extLst>
          </p:cNvPr>
          <p:cNvSpPr/>
          <p:nvPr/>
        </p:nvSpPr>
        <p:spPr>
          <a:xfrm>
            <a:off x="126126" y="3988733"/>
            <a:ext cx="4887305" cy="1017860"/>
          </a:xfrm>
          <a:prstGeom prst="wedgeRoundRectCallout">
            <a:avLst>
              <a:gd name="adj1" fmla="val 57409"/>
              <a:gd name="adj2" fmla="val 1369"/>
              <a:gd name="adj3" fmla="val 16667"/>
            </a:avLst>
          </a:prstGeom>
          <a:ln w="28575">
            <a:solidFill>
              <a:schemeClr val="accent2"/>
            </a:solid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solidFill>
                  <a:schemeClr val="tx1"/>
                </a:solidFill>
              </a:rPr>
              <a:t>Deviations (Uncertainties):</a:t>
            </a:r>
            <a:r>
              <a:rPr lang="en-US" altLang="zh-CN" sz="2400" i="1" dirty="0"/>
              <a:t> sequences of env events not defined.</a:t>
            </a:r>
            <a:endParaRPr lang="zh-CN" altLang="en-US" sz="2400" i="1" dirty="0"/>
          </a:p>
        </p:txBody>
      </p:sp>
      <p:sp>
        <p:nvSpPr>
          <p:cNvPr id="62" name="箭头: 右 61">
            <a:extLst>
              <a:ext uri="{FF2B5EF4-FFF2-40B4-BE49-F238E27FC236}">
                <a16:creationId xmlns:a16="http://schemas.microsoft.com/office/drawing/2014/main" id="{C859897A-5E4F-A613-168C-7C81B675E847}"/>
              </a:ext>
            </a:extLst>
          </p:cNvPr>
          <p:cNvSpPr/>
          <p:nvPr/>
        </p:nvSpPr>
        <p:spPr>
          <a:xfrm rot="20204730">
            <a:off x="6973047" y="4652917"/>
            <a:ext cx="1850945" cy="121628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grpSp>
        <p:nvGrpSpPr>
          <p:cNvPr id="3" name="组合 2">
            <a:extLst>
              <a:ext uri="{FF2B5EF4-FFF2-40B4-BE49-F238E27FC236}">
                <a16:creationId xmlns:a16="http://schemas.microsoft.com/office/drawing/2014/main" id="{81EE5DFE-D430-9A3B-D5A2-34D39EBB38A2}"/>
              </a:ext>
            </a:extLst>
          </p:cNvPr>
          <p:cNvGrpSpPr/>
          <p:nvPr/>
        </p:nvGrpSpPr>
        <p:grpSpPr>
          <a:xfrm>
            <a:off x="4194616" y="5261058"/>
            <a:ext cx="2504494" cy="1017860"/>
            <a:chOff x="4194616" y="5261058"/>
            <a:chExt cx="2504494" cy="1017860"/>
          </a:xfrm>
        </p:grpSpPr>
        <p:grpSp>
          <p:nvGrpSpPr>
            <p:cNvPr id="39" name="组合 38">
              <a:extLst>
                <a:ext uri="{FF2B5EF4-FFF2-40B4-BE49-F238E27FC236}">
                  <a16:creationId xmlns:a16="http://schemas.microsoft.com/office/drawing/2014/main" id="{A9162612-6FC0-213D-D451-9186ADCCD088}"/>
                </a:ext>
              </a:extLst>
            </p:cNvPr>
            <p:cNvGrpSpPr/>
            <p:nvPr/>
          </p:nvGrpSpPr>
          <p:grpSpPr>
            <a:xfrm>
              <a:off x="4194616" y="5261058"/>
              <a:ext cx="2504494" cy="1017860"/>
              <a:chOff x="5449277" y="2172772"/>
              <a:chExt cx="2504494" cy="1017860"/>
            </a:xfrm>
          </p:grpSpPr>
          <p:sp>
            <p:nvSpPr>
              <p:cNvPr id="40" name="矩形: 圆角 39">
                <a:extLst>
                  <a:ext uri="{FF2B5EF4-FFF2-40B4-BE49-F238E27FC236}">
                    <a16:creationId xmlns:a16="http://schemas.microsoft.com/office/drawing/2014/main" id="{0FCF45BB-A17B-5D58-07FB-409863A31734}"/>
                  </a:ext>
                </a:extLst>
              </p:cNvPr>
              <p:cNvSpPr/>
              <p:nvPr/>
            </p:nvSpPr>
            <p:spPr>
              <a:xfrm>
                <a:off x="5449277" y="2172772"/>
                <a:ext cx="2504494" cy="1017860"/>
              </a:xfrm>
              <a:custGeom>
                <a:avLst/>
                <a:gdLst>
                  <a:gd name="connsiteX0" fmla="*/ 0 w 2504494"/>
                  <a:gd name="connsiteY0" fmla="*/ 169647 h 1017860"/>
                  <a:gd name="connsiteX1" fmla="*/ 169647 w 2504494"/>
                  <a:gd name="connsiteY1" fmla="*/ 0 h 1017860"/>
                  <a:gd name="connsiteX2" fmla="*/ 732599 w 2504494"/>
                  <a:gd name="connsiteY2" fmla="*/ 0 h 1017860"/>
                  <a:gd name="connsiteX3" fmla="*/ 1317203 w 2504494"/>
                  <a:gd name="connsiteY3" fmla="*/ 0 h 1017860"/>
                  <a:gd name="connsiteX4" fmla="*/ 1836851 w 2504494"/>
                  <a:gd name="connsiteY4" fmla="*/ 0 h 1017860"/>
                  <a:gd name="connsiteX5" fmla="*/ 2334847 w 2504494"/>
                  <a:gd name="connsiteY5" fmla="*/ 0 h 1017860"/>
                  <a:gd name="connsiteX6" fmla="*/ 2504494 w 2504494"/>
                  <a:gd name="connsiteY6" fmla="*/ 169647 h 1017860"/>
                  <a:gd name="connsiteX7" fmla="*/ 2504494 w 2504494"/>
                  <a:gd name="connsiteY7" fmla="*/ 848213 h 1017860"/>
                  <a:gd name="connsiteX8" fmla="*/ 2334847 w 2504494"/>
                  <a:gd name="connsiteY8" fmla="*/ 1017860 h 1017860"/>
                  <a:gd name="connsiteX9" fmla="*/ 1836851 w 2504494"/>
                  <a:gd name="connsiteY9" fmla="*/ 1017860 h 1017860"/>
                  <a:gd name="connsiteX10" fmla="*/ 1338855 w 2504494"/>
                  <a:gd name="connsiteY10" fmla="*/ 1017860 h 1017860"/>
                  <a:gd name="connsiteX11" fmla="*/ 862511 w 2504494"/>
                  <a:gd name="connsiteY11" fmla="*/ 1017860 h 1017860"/>
                  <a:gd name="connsiteX12" fmla="*/ 169647 w 2504494"/>
                  <a:gd name="connsiteY12" fmla="*/ 1017860 h 1017860"/>
                  <a:gd name="connsiteX13" fmla="*/ 0 w 2504494"/>
                  <a:gd name="connsiteY13" fmla="*/ 848213 h 1017860"/>
                  <a:gd name="connsiteX14" fmla="*/ 0 w 2504494"/>
                  <a:gd name="connsiteY14" fmla="*/ 169647 h 101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4494" h="1017860" fill="none" extrusionOk="0">
                    <a:moveTo>
                      <a:pt x="0" y="169647"/>
                    </a:moveTo>
                    <a:cubicBezTo>
                      <a:pt x="-4345" y="85731"/>
                      <a:pt x="75819" y="-19198"/>
                      <a:pt x="169647" y="0"/>
                    </a:cubicBezTo>
                    <a:cubicBezTo>
                      <a:pt x="355125" y="-27997"/>
                      <a:pt x="499152" y="25802"/>
                      <a:pt x="732599" y="0"/>
                    </a:cubicBezTo>
                    <a:cubicBezTo>
                      <a:pt x="966046" y="-25802"/>
                      <a:pt x="1178040" y="-1306"/>
                      <a:pt x="1317203" y="0"/>
                    </a:cubicBezTo>
                    <a:cubicBezTo>
                      <a:pt x="1456366" y="1306"/>
                      <a:pt x="1732562" y="5232"/>
                      <a:pt x="1836851" y="0"/>
                    </a:cubicBezTo>
                    <a:cubicBezTo>
                      <a:pt x="1941140" y="-5232"/>
                      <a:pt x="2193939" y="-3022"/>
                      <a:pt x="2334847" y="0"/>
                    </a:cubicBezTo>
                    <a:cubicBezTo>
                      <a:pt x="2437631" y="20113"/>
                      <a:pt x="2499645" y="71959"/>
                      <a:pt x="2504494" y="169647"/>
                    </a:cubicBezTo>
                    <a:cubicBezTo>
                      <a:pt x="2525052" y="460920"/>
                      <a:pt x="2511846" y="603313"/>
                      <a:pt x="2504494" y="848213"/>
                    </a:cubicBezTo>
                    <a:cubicBezTo>
                      <a:pt x="2497094" y="942536"/>
                      <a:pt x="2444666" y="1034582"/>
                      <a:pt x="2334847" y="1017860"/>
                    </a:cubicBezTo>
                    <a:cubicBezTo>
                      <a:pt x="2167437" y="1017859"/>
                      <a:pt x="1976942" y="1008739"/>
                      <a:pt x="1836851" y="1017860"/>
                    </a:cubicBezTo>
                    <a:cubicBezTo>
                      <a:pt x="1696760" y="1026981"/>
                      <a:pt x="1520736" y="1004561"/>
                      <a:pt x="1338855" y="1017860"/>
                    </a:cubicBezTo>
                    <a:cubicBezTo>
                      <a:pt x="1156974" y="1031159"/>
                      <a:pt x="1017114" y="1017617"/>
                      <a:pt x="862511" y="1017860"/>
                    </a:cubicBezTo>
                    <a:cubicBezTo>
                      <a:pt x="707908" y="1018103"/>
                      <a:pt x="402776" y="1038918"/>
                      <a:pt x="169647" y="1017860"/>
                    </a:cubicBezTo>
                    <a:cubicBezTo>
                      <a:pt x="81240" y="1013700"/>
                      <a:pt x="-4640" y="956619"/>
                      <a:pt x="0" y="848213"/>
                    </a:cubicBezTo>
                    <a:cubicBezTo>
                      <a:pt x="-19421" y="611218"/>
                      <a:pt x="23917" y="394669"/>
                      <a:pt x="0" y="169647"/>
                    </a:cubicBezTo>
                    <a:close/>
                  </a:path>
                  <a:path w="2504494" h="1017860" stroke="0" extrusionOk="0">
                    <a:moveTo>
                      <a:pt x="0" y="169647"/>
                    </a:moveTo>
                    <a:cubicBezTo>
                      <a:pt x="-3320" y="74268"/>
                      <a:pt x="82609" y="-5354"/>
                      <a:pt x="169647" y="0"/>
                    </a:cubicBezTo>
                    <a:cubicBezTo>
                      <a:pt x="321005" y="2841"/>
                      <a:pt x="428525" y="23686"/>
                      <a:pt x="645991" y="0"/>
                    </a:cubicBezTo>
                    <a:cubicBezTo>
                      <a:pt x="863457" y="-23686"/>
                      <a:pt x="1004599" y="-22036"/>
                      <a:pt x="1122335" y="0"/>
                    </a:cubicBezTo>
                    <a:cubicBezTo>
                      <a:pt x="1240071" y="22036"/>
                      <a:pt x="1487039" y="-17856"/>
                      <a:pt x="1685287" y="0"/>
                    </a:cubicBezTo>
                    <a:cubicBezTo>
                      <a:pt x="1883535" y="17856"/>
                      <a:pt x="2156184" y="20586"/>
                      <a:pt x="2334847" y="0"/>
                    </a:cubicBezTo>
                    <a:cubicBezTo>
                      <a:pt x="2433384" y="-15771"/>
                      <a:pt x="2519666" y="79390"/>
                      <a:pt x="2504494" y="169647"/>
                    </a:cubicBezTo>
                    <a:cubicBezTo>
                      <a:pt x="2502349" y="317220"/>
                      <a:pt x="2483003" y="647862"/>
                      <a:pt x="2504494" y="848213"/>
                    </a:cubicBezTo>
                    <a:cubicBezTo>
                      <a:pt x="2512696" y="936183"/>
                      <a:pt x="2432376" y="1002394"/>
                      <a:pt x="2334847" y="1017860"/>
                    </a:cubicBezTo>
                    <a:cubicBezTo>
                      <a:pt x="2199483" y="1024424"/>
                      <a:pt x="2082062" y="1015178"/>
                      <a:pt x="1858503" y="1017860"/>
                    </a:cubicBezTo>
                    <a:cubicBezTo>
                      <a:pt x="1634944" y="1020542"/>
                      <a:pt x="1485236" y="1011580"/>
                      <a:pt x="1382159" y="1017860"/>
                    </a:cubicBezTo>
                    <a:cubicBezTo>
                      <a:pt x="1279082" y="1024140"/>
                      <a:pt x="1081538" y="1026692"/>
                      <a:pt x="884163" y="1017860"/>
                    </a:cubicBezTo>
                    <a:cubicBezTo>
                      <a:pt x="686788" y="1009028"/>
                      <a:pt x="321814" y="1013161"/>
                      <a:pt x="169647" y="1017860"/>
                    </a:cubicBezTo>
                    <a:cubicBezTo>
                      <a:pt x="62344" y="1018464"/>
                      <a:pt x="2812" y="924400"/>
                      <a:pt x="0" y="848213"/>
                    </a:cubicBezTo>
                    <a:cubicBezTo>
                      <a:pt x="9198" y="705010"/>
                      <a:pt x="-12259" y="363283"/>
                      <a:pt x="0" y="169647"/>
                    </a:cubicBezTo>
                    <a:close/>
                  </a:path>
                </a:pathLst>
              </a:custGeom>
              <a:ln>
                <a:extLst>
                  <a:ext uri="{C807C97D-BFC1-408E-A445-0C87EB9F89A2}">
                    <ask:lineSketchStyleProps xmlns:ask="http://schemas.microsoft.com/office/drawing/2018/sketchyshapes" sd="4286975">
                      <a:prstGeom prst="round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Actual</a:t>
                </a:r>
              </a:p>
              <a:p>
                <a:r>
                  <a:rPr lang="en-US" altLang="zh-CN" sz="2400" b="1" dirty="0"/>
                  <a:t>Env.</a:t>
                </a:r>
                <a:endParaRPr lang="zh-CN" altLang="en-US" sz="2400" b="1" dirty="0"/>
              </a:p>
            </p:txBody>
          </p:sp>
          <p:grpSp>
            <p:nvGrpSpPr>
              <p:cNvPr id="41" name="组合 40">
                <a:extLst>
                  <a:ext uri="{FF2B5EF4-FFF2-40B4-BE49-F238E27FC236}">
                    <a16:creationId xmlns:a16="http://schemas.microsoft.com/office/drawing/2014/main" id="{0CD5D071-4562-1B23-2D3F-7F6B0B11476B}"/>
                  </a:ext>
                </a:extLst>
              </p:cNvPr>
              <p:cNvGrpSpPr/>
              <p:nvPr/>
            </p:nvGrpSpPr>
            <p:grpSpPr>
              <a:xfrm>
                <a:off x="6975465" y="2503915"/>
                <a:ext cx="904552" cy="556746"/>
                <a:chOff x="1609647" y="4009914"/>
                <a:chExt cx="1335369" cy="821911"/>
              </a:xfrm>
            </p:grpSpPr>
            <p:sp>
              <p:nvSpPr>
                <p:cNvPr id="42" name="椭圆 41">
                  <a:extLst>
                    <a:ext uri="{FF2B5EF4-FFF2-40B4-BE49-F238E27FC236}">
                      <a16:creationId xmlns:a16="http://schemas.microsoft.com/office/drawing/2014/main" id="{96EDBDA0-5BF6-04CE-0631-5599FD0A7906}"/>
                    </a:ext>
                  </a:extLst>
                </p:cNvPr>
                <p:cNvSpPr/>
                <p:nvPr/>
              </p:nvSpPr>
              <p:spPr>
                <a:xfrm>
                  <a:off x="1609647" y="4016263"/>
                  <a:ext cx="344139" cy="344141"/>
                </a:xfrm>
                <a:custGeom>
                  <a:avLst/>
                  <a:gdLst>
                    <a:gd name="connsiteX0" fmla="*/ 0 w 344139"/>
                    <a:gd name="connsiteY0" fmla="*/ 172071 h 344141"/>
                    <a:gd name="connsiteX1" fmla="*/ 172070 w 344139"/>
                    <a:gd name="connsiteY1" fmla="*/ 0 h 344141"/>
                    <a:gd name="connsiteX2" fmla="*/ 344140 w 344139"/>
                    <a:gd name="connsiteY2" fmla="*/ 172071 h 344141"/>
                    <a:gd name="connsiteX3" fmla="*/ 172070 w 344139"/>
                    <a:gd name="connsiteY3" fmla="*/ 344142 h 344141"/>
                    <a:gd name="connsiteX4" fmla="*/ 0 w 344139"/>
                    <a:gd name="connsiteY4" fmla="*/ 172071 h 34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39" h="344141" fill="none" extrusionOk="0">
                      <a:moveTo>
                        <a:pt x="0" y="172071"/>
                      </a:moveTo>
                      <a:cubicBezTo>
                        <a:pt x="-4183" y="80839"/>
                        <a:pt x="69121" y="-18677"/>
                        <a:pt x="172070" y="0"/>
                      </a:cubicBezTo>
                      <a:cubicBezTo>
                        <a:pt x="253169" y="-6179"/>
                        <a:pt x="345228" y="80551"/>
                        <a:pt x="344140" y="172071"/>
                      </a:cubicBezTo>
                      <a:cubicBezTo>
                        <a:pt x="361924" y="261897"/>
                        <a:pt x="276791" y="350166"/>
                        <a:pt x="172070" y="344142"/>
                      </a:cubicBezTo>
                      <a:cubicBezTo>
                        <a:pt x="93405" y="358979"/>
                        <a:pt x="3688" y="271815"/>
                        <a:pt x="0" y="172071"/>
                      </a:cubicBezTo>
                      <a:close/>
                    </a:path>
                    <a:path w="344139" h="344141" stroke="0" extrusionOk="0">
                      <a:moveTo>
                        <a:pt x="0" y="172071"/>
                      </a:moveTo>
                      <a:cubicBezTo>
                        <a:pt x="-8975" y="81305"/>
                        <a:pt x="82299" y="-12989"/>
                        <a:pt x="172070" y="0"/>
                      </a:cubicBezTo>
                      <a:cubicBezTo>
                        <a:pt x="280077" y="-17923"/>
                        <a:pt x="363371" y="83478"/>
                        <a:pt x="344140" y="172071"/>
                      </a:cubicBezTo>
                      <a:cubicBezTo>
                        <a:pt x="351685" y="251321"/>
                        <a:pt x="270382" y="341831"/>
                        <a:pt x="172070" y="344142"/>
                      </a:cubicBezTo>
                      <a:cubicBezTo>
                        <a:pt x="68452" y="322110"/>
                        <a:pt x="-7307" y="282970"/>
                        <a:pt x="0" y="172071"/>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634A3FED-8228-0AD5-DD83-594B83BD2657}"/>
                    </a:ext>
                  </a:extLst>
                </p:cNvPr>
                <p:cNvSpPr/>
                <p:nvPr/>
              </p:nvSpPr>
              <p:spPr>
                <a:xfrm>
                  <a:off x="2600876" y="4016263"/>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4192" y="66268"/>
                        <a:pt x="78416" y="13191"/>
                        <a:pt x="172070" y="0"/>
                      </a:cubicBezTo>
                      <a:cubicBezTo>
                        <a:pt x="274473" y="-12293"/>
                        <a:pt x="346835" y="71845"/>
                        <a:pt x="344140" y="172070"/>
                      </a:cubicBezTo>
                      <a:cubicBezTo>
                        <a:pt x="329816" y="285696"/>
                        <a:pt x="268868" y="345878"/>
                        <a:pt x="172070" y="344140"/>
                      </a:cubicBezTo>
                      <a:cubicBezTo>
                        <a:pt x="58691" y="348297"/>
                        <a:pt x="-2790" y="246908"/>
                        <a:pt x="0" y="172070"/>
                      </a:cubicBezTo>
                      <a:close/>
                    </a:path>
                    <a:path w="344140" h="344140" stroke="0" extrusionOk="0">
                      <a:moveTo>
                        <a:pt x="0" y="172070"/>
                      </a:moveTo>
                      <a:cubicBezTo>
                        <a:pt x="1353" y="83069"/>
                        <a:pt x="81051" y="-9862"/>
                        <a:pt x="172070" y="0"/>
                      </a:cubicBezTo>
                      <a:cubicBezTo>
                        <a:pt x="255152" y="-2452"/>
                        <a:pt x="342598" y="72289"/>
                        <a:pt x="344140" y="172070"/>
                      </a:cubicBezTo>
                      <a:cubicBezTo>
                        <a:pt x="347826" y="274258"/>
                        <a:pt x="259848" y="366593"/>
                        <a:pt x="172070" y="344140"/>
                      </a:cubicBezTo>
                      <a:cubicBezTo>
                        <a:pt x="71695" y="336072"/>
                        <a:pt x="-5806" y="251977"/>
                        <a:pt x="0" y="172070"/>
                      </a:cubicBezTo>
                      <a:close/>
                    </a:path>
                  </a:pathLst>
                </a:custGeom>
                <a:ln>
                  <a:solidFill>
                    <a:schemeClr val="bg1">
                      <a:lumMod val="50000"/>
                    </a:schemeClr>
                  </a:solidFill>
                  <a:extLst>
                    <a:ext uri="{C807C97D-BFC1-408E-A445-0C87EB9F89A2}">
                      <ask:lineSketchStyleProps xmlns:ask="http://schemas.microsoft.com/office/drawing/2018/sketchyshapes" sd="1737693893">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871F32-5A4A-465D-8F2C-9AE338874461}"/>
                    </a:ext>
                  </a:extLst>
                </p:cNvPr>
                <p:cNvSpPr/>
                <p:nvPr/>
              </p:nvSpPr>
              <p:spPr>
                <a:xfrm>
                  <a:off x="2124850" y="4487685"/>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3529" y="70351"/>
                        <a:pt x="65577" y="16613"/>
                        <a:pt x="172070" y="0"/>
                      </a:cubicBezTo>
                      <a:cubicBezTo>
                        <a:pt x="253577" y="6615"/>
                        <a:pt x="363602" y="68020"/>
                        <a:pt x="344140" y="172070"/>
                      </a:cubicBezTo>
                      <a:cubicBezTo>
                        <a:pt x="337822" y="285854"/>
                        <a:pt x="254938" y="361636"/>
                        <a:pt x="172070" y="344140"/>
                      </a:cubicBezTo>
                      <a:cubicBezTo>
                        <a:pt x="79155" y="347564"/>
                        <a:pt x="-3676" y="276919"/>
                        <a:pt x="0" y="172070"/>
                      </a:cubicBezTo>
                      <a:close/>
                    </a:path>
                    <a:path w="344140" h="344140" stroke="0" extrusionOk="0">
                      <a:moveTo>
                        <a:pt x="0" y="172070"/>
                      </a:moveTo>
                      <a:cubicBezTo>
                        <a:pt x="16549" y="68287"/>
                        <a:pt x="73479" y="-3201"/>
                        <a:pt x="172070" y="0"/>
                      </a:cubicBezTo>
                      <a:cubicBezTo>
                        <a:pt x="272483" y="3100"/>
                        <a:pt x="342401" y="100559"/>
                        <a:pt x="344140" y="172070"/>
                      </a:cubicBezTo>
                      <a:cubicBezTo>
                        <a:pt x="340635" y="261378"/>
                        <a:pt x="261156" y="345858"/>
                        <a:pt x="172070" y="344140"/>
                      </a:cubicBezTo>
                      <a:cubicBezTo>
                        <a:pt x="75201" y="341561"/>
                        <a:pt x="14409" y="252770"/>
                        <a:pt x="0" y="172070"/>
                      </a:cubicBezTo>
                      <a:close/>
                    </a:path>
                  </a:pathLst>
                </a:custGeom>
                <a:ln>
                  <a:solidFill>
                    <a:schemeClr val="bg1">
                      <a:lumMod val="50000"/>
                    </a:schemeClr>
                  </a:solidFill>
                  <a:extLst>
                    <a:ext uri="{C807C97D-BFC1-408E-A445-0C87EB9F89A2}">
                      <ask:lineSketchStyleProps xmlns:ask="http://schemas.microsoft.com/office/drawing/2018/sketchyshapes" sd="323633772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5" name="连接符: 曲线 44">
                  <a:extLst>
                    <a:ext uri="{FF2B5EF4-FFF2-40B4-BE49-F238E27FC236}">
                      <a16:creationId xmlns:a16="http://schemas.microsoft.com/office/drawing/2014/main" id="{45AEAC8D-AED5-680E-9B43-1C998481844D}"/>
                    </a:ext>
                  </a:extLst>
                </p:cNvPr>
                <p:cNvCxnSpPr>
                  <a:cxnSpLocks/>
                  <a:stCxn id="42" idx="0"/>
                  <a:endCxn id="43"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6" name="连接符: 曲线 45">
                  <a:extLst>
                    <a:ext uri="{FF2B5EF4-FFF2-40B4-BE49-F238E27FC236}">
                      <a16:creationId xmlns:a16="http://schemas.microsoft.com/office/drawing/2014/main" id="{49A82A74-6B29-B980-04F3-004AADBC4BE5}"/>
                    </a:ext>
                  </a:extLst>
                </p:cNvPr>
                <p:cNvCxnSpPr>
                  <a:cxnSpLocks/>
                  <a:stCxn id="43" idx="4"/>
                  <a:endCxn id="44"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连接符: 曲线 46">
                  <a:extLst>
                    <a:ext uri="{FF2B5EF4-FFF2-40B4-BE49-F238E27FC236}">
                      <a16:creationId xmlns:a16="http://schemas.microsoft.com/office/drawing/2014/main" id="{4D73272B-284E-12D5-BEB5-475CD13AEAB1}"/>
                    </a:ext>
                  </a:extLst>
                </p:cNvPr>
                <p:cNvCxnSpPr>
                  <a:cxnSpLocks/>
                  <a:stCxn id="44" idx="2"/>
                  <a:endCxn id="42"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12" name="椭圆 11">
              <a:extLst>
                <a:ext uri="{FF2B5EF4-FFF2-40B4-BE49-F238E27FC236}">
                  <a16:creationId xmlns:a16="http://schemas.microsoft.com/office/drawing/2014/main" id="{F39D2F89-268A-69AA-1F51-D3CF56F9360B}"/>
                </a:ext>
              </a:extLst>
            </p:cNvPr>
            <p:cNvSpPr/>
            <p:nvPr/>
          </p:nvSpPr>
          <p:spPr>
            <a:xfrm>
              <a:off x="5361852" y="5915833"/>
              <a:ext cx="233113" cy="233114"/>
            </a:xfrm>
            <a:custGeom>
              <a:avLst/>
              <a:gdLst>
                <a:gd name="connsiteX0" fmla="*/ 0 w 233113"/>
                <a:gd name="connsiteY0" fmla="*/ 116557 h 233114"/>
                <a:gd name="connsiteX1" fmla="*/ 116557 w 233113"/>
                <a:gd name="connsiteY1" fmla="*/ 0 h 233114"/>
                <a:gd name="connsiteX2" fmla="*/ 233114 w 233113"/>
                <a:gd name="connsiteY2" fmla="*/ 116557 h 233114"/>
                <a:gd name="connsiteX3" fmla="*/ 116557 w 233113"/>
                <a:gd name="connsiteY3" fmla="*/ 233114 h 233114"/>
                <a:gd name="connsiteX4" fmla="*/ 0 w 233113"/>
                <a:gd name="connsiteY4" fmla="*/ 116557 h 233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3" h="233114" fill="none" extrusionOk="0">
                  <a:moveTo>
                    <a:pt x="0" y="116557"/>
                  </a:moveTo>
                  <a:cubicBezTo>
                    <a:pt x="-6205" y="57821"/>
                    <a:pt x="51024" y="-2737"/>
                    <a:pt x="116557" y="0"/>
                  </a:cubicBezTo>
                  <a:cubicBezTo>
                    <a:pt x="171435" y="-4210"/>
                    <a:pt x="234712" y="57341"/>
                    <a:pt x="233114" y="116557"/>
                  </a:cubicBezTo>
                  <a:cubicBezTo>
                    <a:pt x="242693" y="178126"/>
                    <a:pt x="188922" y="238083"/>
                    <a:pt x="116557" y="233114"/>
                  </a:cubicBezTo>
                  <a:cubicBezTo>
                    <a:pt x="61620" y="241668"/>
                    <a:pt x="9220" y="192709"/>
                    <a:pt x="0" y="116557"/>
                  </a:cubicBezTo>
                  <a:close/>
                </a:path>
                <a:path w="233113" h="233114" stroke="0" extrusionOk="0">
                  <a:moveTo>
                    <a:pt x="0" y="116557"/>
                  </a:moveTo>
                  <a:cubicBezTo>
                    <a:pt x="-14283" y="58973"/>
                    <a:pt x="56950" y="-11767"/>
                    <a:pt x="116557" y="0"/>
                  </a:cubicBezTo>
                  <a:cubicBezTo>
                    <a:pt x="185915" y="-6887"/>
                    <a:pt x="239932" y="54467"/>
                    <a:pt x="233114" y="116557"/>
                  </a:cubicBezTo>
                  <a:cubicBezTo>
                    <a:pt x="233900" y="179286"/>
                    <a:pt x="188300" y="227921"/>
                    <a:pt x="116557" y="233114"/>
                  </a:cubicBezTo>
                  <a:cubicBezTo>
                    <a:pt x="46896" y="219545"/>
                    <a:pt x="-4471" y="190638"/>
                    <a:pt x="0" y="116557"/>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5" name="连接符: 曲线 14">
              <a:extLst>
                <a:ext uri="{FF2B5EF4-FFF2-40B4-BE49-F238E27FC236}">
                  <a16:creationId xmlns:a16="http://schemas.microsoft.com/office/drawing/2014/main" id="{1C56379F-46D9-2F25-24BE-2095B1E93764}"/>
                </a:ext>
              </a:extLst>
            </p:cNvPr>
            <p:cNvCxnSpPr>
              <a:cxnSpLocks/>
              <a:stCxn id="44" idx="2"/>
              <a:endCxn id="12" idx="6"/>
            </p:cNvCxnSpPr>
            <p:nvPr/>
          </p:nvCxnSpPr>
          <p:spPr>
            <a:xfrm rot="10800000">
              <a:off x="5594966" y="6032390"/>
              <a:ext cx="474827" cy="12700"/>
            </a:xfrm>
            <a:prstGeom prst="curvedConnector3">
              <a:avLst>
                <a:gd name="adj1" fmla="val 5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连接符: 曲线 18">
              <a:extLst>
                <a:ext uri="{FF2B5EF4-FFF2-40B4-BE49-F238E27FC236}">
                  <a16:creationId xmlns:a16="http://schemas.microsoft.com/office/drawing/2014/main" id="{9BB91637-E9BB-23B5-B334-512158389A47}"/>
                </a:ext>
              </a:extLst>
            </p:cNvPr>
            <p:cNvCxnSpPr>
              <a:cxnSpLocks/>
              <a:stCxn id="12" idx="0"/>
              <a:endCxn id="42" idx="2"/>
            </p:cNvCxnSpPr>
            <p:nvPr/>
          </p:nvCxnSpPr>
          <p:spPr>
            <a:xfrm rot="5400000" flipH="1" flipV="1">
              <a:off x="5498219" y="5693249"/>
              <a:ext cx="202774" cy="242395"/>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aphicFrame>
        <p:nvGraphicFramePr>
          <p:cNvPr id="18" name="表格 17">
            <a:extLst>
              <a:ext uri="{FF2B5EF4-FFF2-40B4-BE49-F238E27FC236}">
                <a16:creationId xmlns:a16="http://schemas.microsoft.com/office/drawing/2014/main" id="{E95D14F0-E1DA-C23D-2230-14E4D5A2EF14}"/>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01667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6" grpId="0" animBg="1"/>
      <p:bldP spid="61"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FA041-6420-DFFD-4C43-F88E0838113C}"/>
              </a:ext>
            </a:extLst>
          </p:cNvPr>
          <p:cNvSpPr>
            <a:spLocks noGrp="1"/>
          </p:cNvSpPr>
          <p:nvPr>
            <p:ph type="title"/>
          </p:nvPr>
        </p:nvSpPr>
        <p:spPr/>
        <p:txBody>
          <a:bodyPr/>
          <a:lstStyle/>
          <a:p>
            <a:r>
              <a:rPr lang="en-US" altLang="zh-CN" dirty="0"/>
              <a:t>Expected Contributions</a:t>
            </a:r>
            <a:endParaRPr lang="zh-CN" altLang="en-US" dirty="0"/>
          </a:p>
        </p:txBody>
      </p:sp>
      <p:sp>
        <p:nvSpPr>
          <p:cNvPr id="4" name="灯片编号占位符 3">
            <a:extLst>
              <a:ext uri="{FF2B5EF4-FFF2-40B4-BE49-F238E27FC236}">
                <a16:creationId xmlns:a16="http://schemas.microsoft.com/office/drawing/2014/main" id="{F08FCB66-A14E-7E3B-12B9-4E4F3C77EBAE}"/>
              </a:ext>
            </a:extLst>
          </p:cNvPr>
          <p:cNvSpPr>
            <a:spLocks noGrp="1"/>
          </p:cNvSpPr>
          <p:nvPr>
            <p:ph type="sldNum" sz="quarter" idx="12"/>
          </p:nvPr>
        </p:nvSpPr>
        <p:spPr/>
        <p:txBody>
          <a:bodyPr/>
          <a:lstStyle/>
          <a:p>
            <a:fld id="{74A724E5-CF81-458D-9F9A-C575B439CC43}" type="slidenum">
              <a:rPr lang="zh-CN" altLang="en-US" smtClean="0"/>
              <a:t>50</a:t>
            </a:fld>
            <a:endParaRPr lang="zh-CN" altLang="en-US"/>
          </a:p>
        </p:txBody>
      </p:sp>
      <p:graphicFrame>
        <p:nvGraphicFramePr>
          <p:cNvPr id="6" name="表格 5">
            <a:extLst>
              <a:ext uri="{FF2B5EF4-FFF2-40B4-BE49-F238E27FC236}">
                <a16:creationId xmlns:a16="http://schemas.microsoft.com/office/drawing/2014/main" id="{5D9BBD46-DEB7-E303-FDDC-725182B976DC}"/>
              </a:ext>
            </a:extLst>
          </p:cNvPr>
          <p:cNvGraphicFramePr>
            <a:graphicFrameLocks noGrp="1"/>
          </p:cNvGraphicFramePr>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02157329"/>
                  </a:ext>
                </a:extLst>
              </a:tr>
            </a:tbl>
          </a:graphicData>
        </a:graphic>
      </p:graphicFrame>
      <p:sp>
        <p:nvSpPr>
          <p:cNvPr id="7" name="文本框 6">
            <a:extLst>
              <a:ext uri="{FF2B5EF4-FFF2-40B4-BE49-F238E27FC236}">
                <a16:creationId xmlns:a16="http://schemas.microsoft.com/office/drawing/2014/main" id="{7CBBD5DE-1448-59E9-DD0B-529E0C6B792D}"/>
              </a:ext>
            </a:extLst>
          </p:cNvPr>
          <p:cNvSpPr txBox="1"/>
          <p:nvPr/>
        </p:nvSpPr>
        <p:spPr>
          <a:xfrm>
            <a:off x="3024679" y="2585303"/>
            <a:ext cx="6142640" cy="2308324"/>
          </a:xfrm>
          <a:prstGeom prst="rect">
            <a:avLst/>
          </a:prstGeom>
          <a:noFill/>
        </p:spPr>
        <p:txBody>
          <a:bodyPr wrap="square">
            <a:spAutoFit/>
          </a:bodyPr>
          <a:lstStyle/>
          <a:p>
            <a:pPr>
              <a:lnSpc>
                <a:spcPct val="100000"/>
              </a:lnSpc>
            </a:pPr>
            <a:r>
              <a:rPr lang="en-US" altLang="zh-CN" sz="2400" dirty="0">
                <a:solidFill>
                  <a:schemeClr val="bg1">
                    <a:lumMod val="65000"/>
                  </a:schemeClr>
                </a:solidFill>
                <a:effectLst/>
                <a:latin typeface="+mj-lt"/>
              </a:rPr>
              <a:t>Given a machine and its environment that can be </a:t>
            </a:r>
            <a:r>
              <a:rPr lang="en-US" altLang="zh-CN" sz="2400" b="1" i="1" dirty="0">
                <a:effectLst/>
                <a:latin typeface="+mj-lt"/>
              </a:rPr>
              <a:t>formally modeled</a:t>
            </a:r>
            <a:r>
              <a:rPr lang="en-US" altLang="zh-CN" sz="2400" b="1" dirty="0">
                <a:effectLst/>
                <a:latin typeface="+mj-lt"/>
              </a:rPr>
              <a:t> </a:t>
            </a:r>
            <a:r>
              <a:rPr lang="en-US" altLang="zh-CN" sz="2400" dirty="0">
                <a:effectLst/>
                <a:latin typeface="+mj-lt"/>
              </a:rPr>
              <a:t>as a state-transition system</a:t>
            </a:r>
            <a:r>
              <a:rPr lang="en-US" altLang="zh-CN" sz="2400" dirty="0">
                <a:solidFill>
                  <a:schemeClr val="bg1">
                    <a:lumMod val="65000"/>
                  </a:schemeClr>
                </a:solidFill>
                <a:effectLst/>
                <a:latin typeface="+mj-lt"/>
              </a:rPr>
              <a:t>, </a:t>
            </a:r>
            <a:r>
              <a:rPr lang="en-US" altLang="zh-CN" sz="2400" dirty="0">
                <a:effectLst/>
                <a:latin typeface="+mj-lt"/>
              </a:rPr>
              <a:t>we can </a:t>
            </a:r>
            <a:r>
              <a:rPr lang="en-US" altLang="zh-CN" sz="2400" b="1" i="1" dirty="0">
                <a:effectLst/>
                <a:latin typeface="+mj-lt"/>
              </a:rPr>
              <a:t>systematically measure and improve</a:t>
            </a:r>
            <a:r>
              <a:rPr lang="en-US" altLang="zh-CN" sz="2400" b="1" dirty="0">
                <a:effectLst/>
                <a:latin typeface="+mj-lt"/>
              </a:rPr>
              <a:t> </a:t>
            </a:r>
            <a:r>
              <a:rPr lang="en-US" altLang="zh-CN" sz="2400" dirty="0">
                <a:effectLst/>
                <a:latin typeface="+mj-lt"/>
              </a:rPr>
              <a:t>the behavioral robustness </a:t>
            </a:r>
            <a:r>
              <a:rPr lang="en-US" altLang="zh-CN" sz="2400" dirty="0">
                <a:solidFill>
                  <a:schemeClr val="bg1">
                    <a:lumMod val="65000"/>
                  </a:schemeClr>
                </a:solidFill>
                <a:effectLst/>
                <a:latin typeface="+mj-lt"/>
              </a:rPr>
              <a:t>of the machine with respect to the environment and a system-level</a:t>
            </a:r>
            <a:r>
              <a:rPr lang="en-US" altLang="zh-CN" sz="2400" i="1" dirty="0">
                <a:solidFill>
                  <a:schemeClr val="bg1">
                    <a:lumMod val="65000"/>
                  </a:schemeClr>
                </a:solidFill>
                <a:effectLst/>
                <a:latin typeface="+mj-lt"/>
              </a:rPr>
              <a:t> </a:t>
            </a:r>
            <a:r>
              <a:rPr lang="en-US" altLang="zh-CN" sz="2400" b="1" i="1" dirty="0">
                <a:solidFill>
                  <a:schemeClr val="bg1">
                    <a:lumMod val="65000"/>
                  </a:schemeClr>
                </a:solidFill>
                <a:effectLst/>
                <a:latin typeface="+mj-lt"/>
              </a:rPr>
              <a:t>safety</a:t>
            </a:r>
            <a:r>
              <a:rPr lang="en-US" altLang="zh-CN" sz="2400" i="1" dirty="0">
                <a:solidFill>
                  <a:schemeClr val="bg1">
                    <a:lumMod val="65000"/>
                  </a:schemeClr>
                </a:solidFill>
                <a:effectLst/>
                <a:latin typeface="+mj-lt"/>
              </a:rPr>
              <a:t> property</a:t>
            </a:r>
            <a:r>
              <a:rPr lang="en-US" altLang="zh-CN" sz="2400" dirty="0">
                <a:solidFill>
                  <a:schemeClr val="bg1">
                    <a:lumMod val="65000"/>
                  </a:schemeClr>
                </a:solidFill>
                <a:effectLst/>
                <a:latin typeface="+mj-lt"/>
              </a:rPr>
              <a:t>.</a:t>
            </a:r>
            <a:endParaRPr lang="zh-CN" altLang="en-US" sz="2400" dirty="0">
              <a:solidFill>
                <a:schemeClr val="bg1">
                  <a:lumMod val="65000"/>
                </a:schemeClr>
              </a:solidFill>
              <a:latin typeface="+mj-lt"/>
            </a:endParaRPr>
          </a:p>
        </p:txBody>
      </p:sp>
      <p:sp>
        <p:nvSpPr>
          <p:cNvPr id="8" name="对话气泡: 圆角矩形 7">
            <a:extLst>
              <a:ext uri="{FF2B5EF4-FFF2-40B4-BE49-F238E27FC236}">
                <a16:creationId xmlns:a16="http://schemas.microsoft.com/office/drawing/2014/main" id="{21780F82-B24D-2E5D-6EB7-1DFB0CD5A52F}"/>
              </a:ext>
            </a:extLst>
          </p:cNvPr>
          <p:cNvSpPr/>
          <p:nvPr/>
        </p:nvSpPr>
        <p:spPr>
          <a:xfrm>
            <a:off x="237436" y="1474547"/>
            <a:ext cx="3665219" cy="1017860"/>
          </a:xfrm>
          <a:prstGeom prst="wedgeRoundRectCallout">
            <a:avLst>
              <a:gd name="adj1" fmla="val 55166"/>
              <a:gd name="adj2" fmla="val 103269"/>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Formalism:</a:t>
            </a:r>
            <a:r>
              <a:rPr lang="en-US" altLang="zh-CN" sz="2400" i="1" dirty="0"/>
              <a:t> Labeled Transition System (LTS)</a:t>
            </a:r>
            <a:endParaRPr lang="zh-CN" altLang="en-US" sz="2400" i="1" dirty="0"/>
          </a:p>
        </p:txBody>
      </p:sp>
      <p:sp>
        <p:nvSpPr>
          <p:cNvPr id="9" name="对话气泡: 圆角矩形 8">
            <a:extLst>
              <a:ext uri="{FF2B5EF4-FFF2-40B4-BE49-F238E27FC236}">
                <a16:creationId xmlns:a16="http://schemas.microsoft.com/office/drawing/2014/main" id="{26F60BA3-288F-DBB7-CE32-1E35C175C2B6}"/>
              </a:ext>
            </a:extLst>
          </p:cNvPr>
          <p:cNvSpPr/>
          <p:nvPr/>
        </p:nvSpPr>
        <p:spPr>
          <a:xfrm>
            <a:off x="7802926" y="4503439"/>
            <a:ext cx="4079892" cy="1463810"/>
          </a:xfrm>
          <a:prstGeom prst="wedgeRoundRectCallout">
            <a:avLst>
              <a:gd name="adj1" fmla="val -52454"/>
              <a:gd name="adj2" fmla="val -9989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sp>
        <p:nvSpPr>
          <p:cNvPr id="10" name="对话气泡: 圆角矩形 9">
            <a:extLst>
              <a:ext uri="{FF2B5EF4-FFF2-40B4-BE49-F238E27FC236}">
                <a16:creationId xmlns:a16="http://schemas.microsoft.com/office/drawing/2014/main" id="{D22C38E6-EC25-AC85-58FB-3BE473941D39}"/>
              </a:ext>
            </a:extLst>
          </p:cNvPr>
          <p:cNvSpPr/>
          <p:nvPr/>
        </p:nvSpPr>
        <p:spPr>
          <a:xfrm>
            <a:off x="152041" y="4891605"/>
            <a:ext cx="4490903" cy="1464745"/>
          </a:xfrm>
          <a:prstGeom prst="wedgeRoundRectCallout">
            <a:avLst>
              <a:gd name="adj1" fmla="val 20201"/>
              <a:gd name="adj2" fmla="val -10392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Improve behavioral robustness automatically by </a:t>
            </a:r>
            <a:r>
              <a:rPr lang="en-US" altLang="zh-CN" sz="2400" i="1" dirty="0"/>
              <a:t>control </a:t>
            </a:r>
            <a:r>
              <a:rPr lang="en-US" altLang="zh-CN" sz="2400" dirty="0"/>
              <a:t>and </a:t>
            </a:r>
            <a:r>
              <a:rPr lang="en-US" altLang="zh-CN" sz="2400" i="1" dirty="0"/>
              <a:t>specification weakening.</a:t>
            </a:r>
            <a:endParaRPr lang="zh-CN" altLang="en-US" sz="2400" i="1" dirty="0"/>
          </a:p>
        </p:txBody>
      </p:sp>
      <p:sp>
        <p:nvSpPr>
          <p:cNvPr id="11" name="对话气泡: 圆角矩形 10">
            <a:extLst>
              <a:ext uri="{FF2B5EF4-FFF2-40B4-BE49-F238E27FC236}">
                <a16:creationId xmlns:a16="http://schemas.microsoft.com/office/drawing/2014/main" id="{49B3A714-B4C6-9ED9-64C1-42AAE19A0DC9}"/>
              </a:ext>
            </a:extLst>
          </p:cNvPr>
          <p:cNvSpPr/>
          <p:nvPr/>
        </p:nvSpPr>
        <p:spPr>
          <a:xfrm>
            <a:off x="6915589" y="1259740"/>
            <a:ext cx="4317342" cy="1325563"/>
          </a:xfrm>
          <a:prstGeom prst="wedgeRoundRectCallout">
            <a:avLst>
              <a:gd name="adj1" fmla="val -92913"/>
              <a:gd name="adj2" fmla="val 11273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tool, </a:t>
            </a:r>
            <a:r>
              <a:rPr lang="en-US" altLang="zh-CN" sz="2400" i="1" dirty="0"/>
              <a:t>Fortis</a:t>
            </a:r>
            <a:r>
              <a:rPr lang="en-US" altLang="zh-CN" sz="2400" dirty="0"/>
              <a:t>, and evaluate applicability and performance against 5 case studies.</a:t>
            </a:r>
            <a:endParaRPr lang="zh-CN" altLang="en-US" sz="2400" i="1" dirty="0"/>
          </a:p>
        </p:txBody>
      </p:sp>
    </p:spTree>
    <p:extLst>
      <p:ext uri="{BB962C8B-B14F-4D97-AF65-F5344CB8AC3E}">
        <p14:creationId xmlns:p14="http://schemas.microsoft.com/office/powerpoint/2010/main" val="16750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BB93-B785-DAE7-CFFA-16D643449DDE}"/>
              </a:ext>
            </a:extLst>
          </p:cNvPr>
          <p:cNvSpPr>
            <a:spLocks noGrp="1"/>
          </p:cNvSpPr>
          <p:nvPr>
            <p:ph type="title"/>
          </p:nvPr>
        </p:nvSpPr>
        <p:spPr/>
        <p:txBody>
          <a:bodyPr/>
          <a:lstStyle/>
          <a:p>
            <a:r>
              <a:rPr lang="en-US" altLang="zh-CN" dirty="0"/>
              <a:t>Research Scope</a:t>
            </a:r>
            <a:endParaRPr lang="zh-CN" altLang="en-US" dirty="0"/>
          </a:p>
        </p:txBody>
      </p:sp>
      <p:sp>
        <p:nvSpPr>
          <p:cNvPr id="3" name="内容占位符 2">
            <a:extLst>
              <a:ext uri="{FF2B5EF4-FFF2-40B4-BE49-F238E27FC236}">
                <a16:creationId xmlns:a16="http://schemas.microsoft.com/office/drawing/2014/main" id="{7582F2E6-8C93-B9E1-8AC6-3E2E7985AB0F}"/>
              </a:ext>
            </a:extLst>
          </p:cNvPr>
          <p:cNvSpPr>
            <a:spLocks noGrp="1"/>
          </p:cNvSpPr>
          <p:nvPr>
            <p:ph idx="1"/>
          </p:nvPr>
        </p:nvSpPr>
        <p:spPr/>
        <p:txBody>
          <a:bodyPr>
            <a:normAutofit fontScale="92500" lnSpcReduction="10000"/>
          </a:bodyPr>
          <a:lstStyle/>
          <a:p>
            <a:r>
              <a:rPr lang="en-US" altLang="zh-CN" b="1" dirty="0"/>
              <a:t>We do not consider:</a:t>
            </a:r>
          </a:p>
          <a:p>
            <a:pPr marL="457200" indent="-457200">
              <a:buFont typeface="Arial" panose="020B0604020202020204" pitchFamily="34" charset="0"/>
              <a:buChar char="•"/>
            </a:pPr>
            <a:r>
              <a:rPr lang="en-US" altLang="zh-CN" i="1" dirty="0"/>
              <a:t>ML and CPS</a:t>
            </a:r>
            <a:r>
              <a:rPr lang="en-US" altLang="zh-CN" dirty="0"/>
              <a:t>: requires significant changes in formalisms and approaches, e.g., probabilistic models and statistical model checking.</a:t>
            </a:r>
          </a:p>
          <a:p>
            <a:pPr marL="457200" indent="-457200">
              <a:buFont typeface="Arial" panose="020B0604020202020204" pitchFamily="34" charset="0"/>
              <a:buChar char="•"/>
            </a:pPr>
            <a:r>
              <a:rPr lang="en-US" altLang="zh-CN" i="1" dirty="0"/>
              <a:t>Other types of uncertainties (deviations)</a:t>
            </a:r>
            <a:r>
              <a:rPr lang="en-US" altLang="zh-CN" dirty="0"/>
              <a:t>: unknown events, the probability associated to an event, etc.</a:t>
            </a:r>
          </a:p>
          <a:p>
            <a:pPr marL="457200" indent="-457200">
              <a:buFont typeface="Arial" panose="020B0604020202020204" pitchFamily="34" charset="0"/>
              <a:buChar char="•"/>
            </a:pPr>
            <a:r>
              <a:rPr lang="en-US" altLang="zh-CN" i="1" dirty="0"/>
              <a:t>Liveness</a:t>
            </a:r>
            <a:r>
              <a:rPr lang="en-US" altLang="zh-CN" dirty="0"/>
              <a:t>: requires significant different approaches, e.g., demanding adding retries for a protocol.</a:t>
            </a:r>
          </a:p>
          <a:p>
            <a:pPr marL="457200" indent="-457200">
              <a:buFont typeface="Arial" panose="020B0604020202020204" pitchFamily="34" charset="0"/>
              <a:buChar char="•"/>
            </a:pPr>
            <a:r>
              <a:rPr lang="en-US" altLang="zh-CN" i="1" dirty="0"/>
              <a:t>Evaluation of the tool</a:t>
            </a:r>
            <a:r>
              <a:rPr lang="en-US" altLang="zh-CN" dirty="0"/>
              <a:t>, Fortis, w.r.t. other quality attributes such as usability and extensibility.</a:t>
            </a:r>
            <a:endParaRPr lang="zh-CN" altLang="en-US" dirty="0"/>
          </a:p>
        </p:txBody>
      </p:sp>
      <p:sp>
        <p:nvSpPr>
          <p:cNvPr id="4" name="灯片编号占位符 3">
            <a:extLst>
              <a:ext uri="{FF2B5EF4-FFF2-40B4-BE49-F238E27FC236}">
                <a16:creationId xmlns:a16="http://schemas.microsoft.com/office/drawing/2014/main" id="{CE68B593-292F-D91B-72CF-5C02B1410D69}"/>
              </a:ext>
            </a:extLst>
          </p:cNvPr>
          <p:cNvSpPr>
            <a:spLocks noGrp="1"/>
          </p:cNvSpPr>
          <p:nvPr>
            <p:ph type="sldNum" sz="quarter" idx="12"/>
          </p:nvPr>
        </p:nvSpPr>
        <p:spPr/>
        <p:txBody>
          <a:bodyPr/>
          <a:lstStyle/>
          <a:p>
            <a:fld id="{74A724E5-CF81-458D-9F9A-C575B439CC43}" type="slidenum">
              <a:rPr lang="zh-CN" altLang="en-US" smtClean="0"/>
              <a:t>51</a:t>
            </a:fld>
            <a:endParaRPr lang="zh-CN" altLang="en-US"/>
          </a:p>
        </p:txBody>
      </p:sp>
      <p:graphicFrame>
        <p:nvGraphicFramePr>
          <p:cNvPr id="6" name="表格 5">
            <a:extLst>
              <a:ext uri="{FF2B5EF4-FFF2-40B4-BE49-F238E27FC236}">
                <a16:creationId xmlns:a16="http://schemas.microsoft.com/office/drawing/2014/main" id="{209E8F2A-BAAA-EC07-773E-391C593C880D}"/>
              </a:ext>
            </a:extLst>
          </p:cNvPr>
          <p:cNvGraphicFramePr>
            <a:graphicFrameLocks noGrp="1"/>
          </p:cNvGraphicFramePr>
          <p:nvPr>
            <p:extLst>
              <p:ext uri="{D42A27DB-BD31-4B8C-83A1-F6EECF244321}">
                <p14:modId xmlns:p14="http://schemas.microsoft.com/office/powerpoint/2010/main" val="3928416697"/>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859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98928-1730-833B-F36A-761E4A2E5702}"/>
              </a:ext>
            </a:extLst>
          </p:cNvPr>
          <p:cNvSpPr>
            <a:spLocks noGrp="1"/>
          </p:cNvSpPr>
          <p:nvPr>
            <p:ph type="title"/>
          </p:nvPr>
        </p:nvSpPr>
        <p:spPr/>
        <p:txBody>
          <a:bodyPr/>
          <a:lstStyle/>
          <a:p>
            <a:r>
              <a:rPr lang="en-US" altLang="zh-CN" dirty="0"/>
              <a:t>Progress and Plan</a:t>
            </a:r>
            <a:endParaRPr lang="zh-CN" altLang="en-US" dirty="0"/>
          </a:p>
        </p:txBody>
      </p:sp>
      <p:graphicFrame>
        <p:nvGraphicFramePr>
          <p:cNvPr id="5" name="内容占位符 4">
            <a:extLst>
              <a:ext uri="{FF2B5EF4-FFF2-40B4-BE49-F238E27FC236}">
                <a16:creationId xmlns:a16="http://schemas.microsoft.com/office/drawing/2014/main" id="{6DCA1169-8822-7EB4-90CA-59B26B1C48B3}"/>
              </a:ext>
            </a:extLst>
          </p:cNvPr>
          <p:cNvGraphicFramePr>
            <a:graphicFrameLocks noGrp="1"/>
          </p:cNvGraphicFramePr>
          <p:nvPr>
            <p:ph idx="1"/>
            <p:extLst>
              <p:ext uri="{D42A27DB-BD31-4B8C-83A1-F6EECF244321}">
                <p14:modId xmlns:p14="http://schemas.microsoft.com/office/powerpoint/2010/main" val="3190388708"/>
              </p:ext>
            </p:extLst>
          </p:nvPr>
        </p:nvGraphicFramePr>
        <p:xfrm>
          <a:off x="838200" y="1690687"/>
          <a:ext cx="10515597" cy="4484230"/>
        </p:xfrm>
        <a:graphic>
          <a:graphicData uri="http://schemas.openxmlformats.org/drawingml/2006/table">
            <a:tbl>
              <a:tblPr firstRow="1" bandRow="1">
                <a:tableStyleId>{5C22544A-7EE6-4342-B048-85BDC9FD1C3A}</a:tableStyleId>
              </a:tblPr>
              <a:tblGrid>
                <a:gridCol w="1668236">
                  <a:extLst>
                    <a:ext uri="{9D8B030D-6E8A-4147-A177-3AD203B41FA5}">
                      <a16:colId xmlns:a16="http://schemas.microsoft.com/office/drawing/2014/main" val="229285992"/>
                    </a:ext>
                  </a:extLst>
                </a:gridCol>
                <a:gridCol w="6523264">
                  <a:extLst>
                    <a:ext uri="{9D8B030D-6E8A-4147-A177-3AD203B41FA5}">
                      <a16:colId xmlns:a16="http://schemas.microsoft.com/office/drawing/2014/main" val="145493780"/>
                    </a:ext>
                  </a:extLst>
                </a:gridCol>
                <a:gridCol w="2324097">
                  <a:extLst>
                    <a:ext uri="{9D8B030D-6E8A-4147-A177-3AD203B41FA5}">
                      <a16:colId xmlns:a16="http://schemas.microsoft.com/office/drawing/2014/main" val="970712945"/>
                    </a:ext>
                  </a:extLst>
                </a:gridCol>
              </a:tblGrid>
              <a:tr h="475326">
                <a:tc>
                  <a:txBody>
                    <a:bodyPr/>
                    <a:lstStyle/>
                    <a:p>
                      <a:endParaRPr lang="zh-CN" altLang="en-US" sz="2000" dirty="0"/>
                    </a:p>
                  </a:txBody>
                  <a:tcPr/>
                </a:tc>
                <a:tc>
                  <a:txBody>
                    <a:bodyPr/>
                    <a:lstStyle/>
                    <a:p>
                      <a:r>
                        <a:rPr lang="en-US" altLang="zh-CN" sz="2000" dirty="0"/>
                        <a:t>Description</a:t>
                      </a:r>
                      <a:endParaRPr lang="zh-CN" altLang="en-US" sz="2000" dirty="0"/>
                    </a:p>
                  </a:txBody>
                  <a:tcPr/>
                </a:tc>
                <a:tc>
                  <a:txBody>
                    <a:bodyPr/>
                    <a:lstStyle/>
                    <a:p>
                      <a:r>
                        <a:rPr lang="en-US" altLang="zh-CN" sz="2000" dirty="0"/>
                        <a:t>Est. Time Remains</a:t>
                      </a:r>
                      <a:endParaRPr lang="zh-CN" altLang="en-US" sz="2000" dirty="0"/>
                    </a:p>
                  </a:txBody>
                  <a:tcPr/>
                </a:tc>
                <a:extLst>
                  <a:ext uri="{0D108BD9-81ED-4DB2-BD59-A6C34878D82A}">
                    <a16:rowId xmlns:a16="http://schemas.microsoft.com/office/drawing/2014/main" val="3463175865"/>
                  </a:ext>
                </a:extLst>
              </a:tr>
              <a:tr h="501113">
                <a:tc rowSpan="4">
                  <a:txBody>
                    <a:bodyPr/>
                    <a:lstStyle/>
                    <a:p>
                      <a:pPr algn="ctr"/>
                      <a:r>
                        <a:rPr lang="en-US" altLang="zh-CN" sz="2000" b="1" dirty="0">
                          <a:solidFill>
                            <a:schemeClr val="tx1"/>
                          </a:solidFill>
                        </a:rPr>
                        <a:t>Must-Haves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A behavioral notion of software robustness based on LTS.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3940976627"/>
                  </a:ext>
                </a:extLst>
              </a:tr>
              <a:tr h="501113">
                <a:tc vMerge="1">
                  <a:txBody>
                    <a:bodyPr/>
                    <a:lstStyle/>
                    <a:p>
                      <a:endParaRPr lang="zh-CN" altLang="en-US" dirty="0"/>
                    </a:p>
                  </a:txBody>
                  <a:tcPr/>
                </a:tc>
                <a:tc>
                  <a:txBody>
                    <a:bodyPr/>
                    <a:lstStyle/>
                    <a:p>
                      <a:r>
                        <a:rPr lang="en-US" altLang="zh-CN" sz="2000" dirty="0">
                          <a:solidFill>
                            <a:schemeClr val="tx1"/>
                          </a:solidFill>
                        </a:rPr>
                        <a:t>The computation of robustness </a:t>
                      </a:r>
                      <a:r>
                        <a:rPr lang="en-US" altLang="zh-CN" sz="2000" dirty="0" err="1">
                          <a:solidFill>
                            <a:schemeClr val="tx1"/>
                          </a:solidFill>
                        </a:rPr>
                        <a:t>w.r.t.</a:t>
                      </a:r>
                      <a:r>
                        <a:rPr lang="en-US" altLang="zh-CN" sz="2000" dirty="0">
                          <a:solidFill>
                            <a:schemeClr val="tx1"/>
                          </a:solidFill>
                        </a:rPr>
                        <a:t> safety properties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722034788"/>
                  </a:ext>
                </a:extLst>
              </a:tr>
              <a:tr h="501113">
                <a:tc vMerge="1">
                  <a:txBody>
                    <a:bodyPr/>
                    <a:lstStyle/>
                    <a:p>
                      <a:endParaRPr lang="zh-CN" altLang="en-US" dirty="0"/>
                    </a:p>
                  </a:txBody>
                  <a:tcPr/>
                </a:tc>
                <a:tc>
                  <a:txBody>
                    <a:bodyPr/>
                    <a:lstStyle/>
                    <a:p>
                      <a:r>
                        <a:rPr lang="en-US" altLang="zh-CN" sz="2000" dirty="0">
                          <a:solidFill>
                            <a:schemeClr val="tx1"/>
                          </a:solidFill>
                        </a:rPr>
                        <a:t>Robustification by control.</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900823389"/>
                  </a:ext>
                </a:extLst>
              </a:tr>
              <a:tr h="501113">
                <a:tc vMerge="1">
                  <a:txBody>
                    <a:bodyPr/>
                    <a:lstStyle/>
                    <a:p>
                      <a:endParaRPr lang="zh-CN" altLang="en-US" dirty="0"/>
                    </a:p>
                  </a:txBody>
                  <a:tcPr/>
                </a:tc>
                <a:tc>
                  <a:txBody>
                    <a:bodyPr/>
                    <a:lstStyle/>
                    <a:p>
                      <a:r>
                        <a:rPr lang="en-US" altLang="zh-CN" sz="2000" dirty="0">
                          <a:solidFill>
                            <a:schemeClr val="tx1"/>
                          </a:solidFill>
                        </a:rPr>
                        <a:t>Robustification by specification weakening.</a:t>
                      </a:r>
                      <a:endParaRPr lang="zh-CN" altLang="en-US" sz="2000" dirty="0">
                        <a:solidFill>
                          <a:schemeClr val="tx1"/>
                        </a:solidFill>
                      </a:endParaRPr>
                    </a:p>
                  </a:txBody>
                  <a:tcPr>
                    <a:solidFill>
                      <a:schemeClr val="accent2">
                        <a:lumMod val="40000"/>
                        <a:lumOff val="60000"/>
                      </a:schemeClr>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chemeClr val="accent2">
                        <a:lumMod val="40000"/>
                        <a:lumOff val="60000"/>
                      </a:schemeClr>
                    </a:solidFill>
                  </a:tcPr>
                </a:tc>
                <a:extLst>
                  <a:ext uri="{0D108BD9-81ED-4DB2-BD59-A6C34878D82A}">
                    <a16:rowId xmlns:a16="http://schemas.microsoft.com/office/drawing/2014/main" val="2349951409"/>
                  </a:ext>
                </a:extLst>
              </a:tr>
              <a:tr h="501113">
                <a:tc rowSpan="2">
                  <a:txBody>
                    <a:bodyPr/>
                    <a:lstStyle/>
                    <a:p>
                      <a:pPr algn="ctr"/>
                      <a:r>
                        <a:rPr lang="en-US" altLang="zh-CN" sz="2000" b="1" dirty="0">
                          <a:solidFill>
                            <a:schemeClr val="tx1"/>
                          </a:solidFill>
                        </a:rPr>
                        <a:t>May-Haves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Evaluation over a large-scale, real-world system.</a:t>
                      </a:r>
                      <a:endParaRPr lang="zh-CN" altLang="en-US" sz="2000" dirty="0">
                        <a:solidFill>
                          <a:schemeClr val="tx1"/>
                        </a:solidFill>
                      </a:endParaRPr>
                    </a:p>
                  </a:txBody>
                  <a:tcPr>
                    <a:solidFill>
                      <a:srgbClr val="FFFF99"/>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653553986"/>
                  </a:ext>
                </a:extLst>
              </a:tr>
              <a:tr h="501113">
                <a:tc vMerge="1">
                  <a:txBody>
                    <a:bodyPr/>
                    <a:lstStyle/>
                    <a:p>
                      <a:endParaRPr lang="zh-CN" altLang="en-US" dirty="0"/>
                    </a:p>
                  </a:txBody>
                  <a:tcPr/>
                </a:tc>
                <a:tc>
                  <a:txBody>
                    <a:bodyPr/>
                    <a:lstStyle/>
                    <a:p>
                      <a:r>
                        <a:rPr lang="en-US" altLang="zh-CN" sz="2000" dirty="0">
                          <a:solidFill>
                            <a:schemeClr val="tx1"/>
                          </a:solidFill>
                        </a:rPr>
                        <a:t>Improving and evaluating the quality of </a:t>
                      </a:r>
                      <a:r>
                        <a:rPr lang="en-US" altLang="zh-CN" sz="2000" i="1" dirty="0">
                          <a:solidFill>
                            <a:schemeClr val="tx1"/>
                          </a:solidFill>
                        </a:rPr>
                        <a:t>Fortis.</a:t>
                      </a:r>
                      <a:endParaRPr lang="zh-CN" altLang="en-US" sz="2000" i="1" dirty="0">
                        <a:solidFill>
                          <a:schemeClr val="tx1"/>
                        </a:solidFill>
                      </a:endParaRPr>
                    </a:p>
                  </a:txBody>
                  <a:tcPr>
                    <a:solidFill>
                      <a:srgbClr val="FFFF99"/>
                    </a:solidFill>
                  </a:tcPr>
                </a:tc>
                <a:tc>
                  <a:txBody>
                    <a:bodyPr/>
                    <a:lstStyle/>
                    <a:p>
                      <a:pPr algn="r"/>
                      <a:r>
                        <a:rPr lang="en-US" altLang="zh-CN" sz="2000" dirty="0">
                          <a:solidFill>
                            <a:schemeClr val="tx1"/>
                          </a:solidFill>
                        </a:rPr>
                        <a:t>2+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4184292071"/>
                  </a:ext>
                </a:extLst>
              </a:tr>
              <a:tr h="501113">
                <a:tc rowSpan="2">
                  <a:txBody>
                    <a:bodyPr/>
                    <a:lstStyle/>
                    <a:p>
                      <a:pPr algn="ctr"/>
                      <a:r>
                        <a:rPr lang="en-US" altLang="zh-CN" sz="2000" b="1" dirty="0">
                          <a:solidFill>
                            <a:schemeClr val="tx1"/>
                          </a:solidFill>
                        </a:rPr>
                        <a:t>Won’t-Haves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Robustness w.r.t. liveness properties.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191225485"/>
                  </a:ext>
                </a:extLst>
              </a:tr>
              <a:tr h="501113">
                <a:tc vMerge="1">
                  <a:txBody>
                    <a:bodyPr/>
                    <a:lstStyle/>
                    <a:p>
                      <a:endParaRPr lang="zh-CN" altLang="en-US" dirty="0"/>
                    </a:p>
                  </a:txBody>
                  <a:tcPr/>
                </a:tc>
                <a:tc>
                  <a:txBody>
                    <a:bodyPr/>
                    <a:lstStyle/>
                    <a:p>
                      <a:r>
                        <a:rPr lang="en-US" altLang="zh-CN" sz="2000" dirty="0">
                          <a:solidFill>
                            <a:schemeClr val="tx1"/>
                          </a:solidFill>
                        </a:rPr>
                        <a:t>Robustness w.r.t. ML systems or CPS.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252581560"/>
                  </a:ext>
                </a:extLst>
              </a:tr>
            </a:tbl>
          </a:graphicData>
        </a:graphic>
      </p:graphicFrame>
      <p:sp>
        <p:nvSpPr>
          <p:cNvPr id="4" name="灯片编号占位符 3">
            <a:extLst>
              <a:ext uri="{FF2B5EF4-FFF2-40B4-BE49-F238E27FC236}">
                <a16:creationId xmlns:a16="http://schemas.microsoft.com/office/drawing/2014/main" id="{139CAEED-D890-2DBF-8FDC-08F4B416BAF6}"/>
              </a:ext>
            </a:extLst>
          </p:cNvPr>
          <p:cNvSpPr>
            <a:spLocks noGrp="1"/>
          </p:cNvSpPr>
          <p:nvPr>
            <p:ph type="sldNum" sz="quarter" idx="12"/>
          </p:nvPr>
        </p:nvSpPr>
        <p:spPr/>
        <p:txBody>
          <a:bodyPr/>
          <a:lstStyle/>
          <a:p>
            <a:fld id="{74A724E5-CF81-458D-9F9A-C575B439CC43}" type="slidenum">
              <a:rPr lang="zh-CN" altLang="en-US" smtClean="0"/>
              <a:t>52</a:t>
            </a:fld>
            <a:endParaRPr lang="zh-CN" altLang="en-US"/>
          </a:p>
        </p:txBody>
      </p:sp>
      <p:graphicFrame>
        <p:nvGraphicFramePr>
          <p:cNvPr id="6" name="表格 5">
            <a:extLst>
              <a:ext uri="{FF2B5EF4-FFF2-40B4-BE49-F238E27FC236}">
                <a16:creationId xmlns:a16="http://schemas.microsoft.com/office/drawing/2014/main" id="{14D2C974-4317-8D51-0AAC-A2014BDBB729}"/>
              </a:ext>
            </a:extLst>
          </p:cNvPr>
          <p:cNvGraphicFramePr>
            <a:graphicFrameLocks noGrp="1"/>
          </p:cNvGraphicFramePr>
          <p:nvPr>
            <p:extLst>
              <p:ext uri="{D42A27DB-BD31-4B8C-83A1-F6EECF244321}">
                <p14:modId xmlns:p14="http://schemas.microsoft.com/office/powerpoint/2010/main" val="2700877134"/>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046361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B363D-D0AD-A265-8A2B-74E12FAE9445}"/>
              </a:ext>
            </a:extLst>
          </p:cNvPr>
          <p:cNvSpPr>
            <a:spLocks noGrp="1"/>
          </p:cNvSpPr>
          <p:nvPr>
            <p:ph type="title"/>
          </p:nvPr>
        </p:nvSpPr>
        <p:spPr/>
        <p:txBody>
          <a:bodyPr/>
          <a:lstStyle/>
          <a:p>
            <a:r>
              <a:rPr lang="en-US" altLang="zh-CN" dirty="0"/>
              <a:t>Gaps in Robustness Assessment</a:t>
            </a:r>
            <a:endParaRPr lang="zh-CN" altLang="en-US" dirty="0"/>
          </a:p>
        </p:txBody>
      </p:sp>
      <p:sp>
        <p:nvSpPr>
          <p:cNvPr id="3" name="内容占位符 2">
            <a:extLst>
              <a:ext uri="{FF2B5EF4-FFF2-40B4-BE49-F238E27FC236}">
                <a16:creationId xmlns:a16="http://schemas.microsoft.com/office/drawing/2014/main" id="{E8A0F1C3-70F2-0B7F-E03A-F6906CEE96FB}"/>
              </a:ext>
            </a:extLst>
          </p:cNvPr>
          <p:cNvSpPr>
            <a:spLocks noGrp="1"/>
          </p:cNvSpPr>
          <p:nvPr>
            <p:ph idx="1"/>
          </p:nvPr>
        </p:nvSpPr>
        <p:spPr>
          <a:xfrm>
            <a:off x="838200" y="1825625"/>
            <a:ext cx="10515600" cy="4895850"/>
          </a:xfrm>
        </p:spPr>
        <p:txBody>
          <a:bodyPr>
            <a:normAutofit/>
          </a:bodyPr>
          <a:lstStyle/>
          <a:p>
            <a:r>
              <a:rPr lang="en-US" altLang="zh-CN" dirty="0"/>
              <a:t>Existing works are mainly experimental focusing on testing:</a:t>
            </a:r>
          </a:p>
          <a:p>
            <a:pPr marL="1143000" lvl="1" indent="-457200"/>
            <a:r>
              <a:rPr lang="en-US" altLang="zh-CN" dirty="0"/>
              <a:t>Evaluating against a software implementation.</a:t>
            </a:r>
          </a:p>
          <a:p>
            <a:pPr marL="1143000" lvl="1" indent="-457200"/>
            <a:r>
              <a:rPr lang="en-US" altLang="zh-CN" dirty="0"/>
              <a:t>Methods: fault injection, model-based testing, fuzzing, …</a:t>
            </a:r>
          </a:p>
          <a:p>
            <a:pPr marL="1143000" lvl="1" indent="-457200"/>
            <a:r>
              <a:rPr lang="en-US" altLang="zh-CN" dirty="0"/>
              <a:t>More about Input-Output Relationships.</a:t>
            </a:r>
          </a:p>
          <a:p>
            <a:r>
              <a:rPr lang="en-US" altLang="zh-CN" dirty="0"/>
              <a:t>Limitations:</a:t>
            </a:r>
          </a:p>
          <a:p>
            <a:pPr marL="1143000" lvl="1" indent="-457200"/>
            <a:r>
              <a:rPr lang="en-US" altLang="zh-CN" dirty="0"/>
              <a:t>Implementation focus rather than design.</a:t>
            </a:r>
          </a:p>
          <a:p>
            <a:pPr marL="1143000" lvl="1" indent="-457200"/>
            <a:r>
              <a:rPr lang="en-US" altLang="zh-CN" dirty="0"/>
              <a:t>Focus on IO-robustness rather than behavioral robustness.</a:t>
            </a:r>
          </a:p>
          <a:p>
            <a:pPr marL="1143000" lvl="1" indent="-457200"/>
            <a:r>
              <a:rPr lang="en-US" altLang="zh-CN" dirty="0"/>
              <a:t>Find violations but cannot provide robustness guarantees.</a:t>
            </a:r>
          </a:p>
          <a:p>
            <a:r>
              <a:rPr lang="en-US" altLang="zh-CN" sz="2800" b="1" i="1" dirty="0"/>
              <a:t>RQ: Can we qualitatively/quantitatively measure behavioral robustness of a machine design?</a:t>
            </a:r>
            <a:endParaRPr lang="zh-CN" altLang="en-US" sz="2800" b="1" i="1" dirty="0"/>
          </a:p>
        </p:txBody>
      </p:sp>
      <p:sp>
        <p:nvSpPr>
          <p:cNvPr id="4" name="灯片编号占位符 3">
            <a:extLst>
              <a:ext uri="{FF2B5EF4-FFF2-40B4-BE49-F238E27FC236}">
                <a16:creationId xmlns:a16="http://schemas.microsoft.com/office/drawing/2014/main" id="{26A94F70-9A5C-CC2C-F160-14151A523803}"/>
              </a:ext>
            </a:extLst>
          </p:cNvPr>
          <p:cNvSpPr>
            <a:spLocks noGrp="1"/>
          </p:cNvSpPr>
          <p:nvPr>
            <p:ph type="sldNum" sz="quarter" idx="12"/>
          </p:nvPr>
        </p:nvSpPr>
        <p:spPr/>
        <p:txBody>
          <a:bodyPr/>
          <a:lstStyle/>
          <a:p>
            <a:fld id="{74A724E5-CF81-458D-9F9A-C575B439CC43}" type="slidenum">
              <a:rPr lang="zh-CN" altLang="en-US" smtClean="0"/>
              <a:t>53</a:t>
            </a:fld>
            <a:endParaRPr lang="zh-CN" altLang="en-US"/>
          </a:p>
        </p:txBody>
      </p:sp>
    </p:spTree>
    <p:extLst>
      <p:ext uri="{BB962C8B-B14F-4D97-AF65-F5344CB8AC3E}">
        <p14:creationId xmlns:p14="http://schemas.microsoft.com/office/powerpoint/2010/main" val="250351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C4CB-3E54-8989-B023-C48EDCFB036F}"/>
              </a:ext>
            </a:extLst>
          </p:cNvPr>
          <p:cNvSpPr>
            <a:spLocks noGrp="1"/>
          </p:cNvSpPr>
          <p:nvPr>
            <p:ph type="title"/>
          </p:nvPr>
        </p:nvSpPr>
        <p:spPr/>
        <p:txBody>
          <a:bodyPr/>
          <a:lstStyle/>
          <a:p>
            <a:r>
              <a:rPr lang="en-US" altLang="zh-CN" dirty="0"/>
              <a:t>Gaps in Robustness Improvement</a:t>
            </a:r>
            <a:endParaRPr lang="zh-CN" altLang="en-US" dirty="0"/>
          </a:p>
        </p:txBody>
      </p:sp>
      <p:sp>
        <p:nvSpPr>
          <p:cNvPr id="3" name="内容占位符 2">
            <a:extLst>
              <a:ext uri="{FF2B5EF4-FFF2-40B4-BE49-F238E27FC236}">
                <a16:creationId xmlns:a16="http://schemas.microsoft.com/office/drawing/2014/main" id="{7B1620AF-9313-6CA2-527D-ED7ABE102B30}"/>
              </a:ext>
            </a:extLst>
          </p:cNvPr>
          <p:cNvSpPr>
            <a:spLocks noGrp="1"/>
          </p:cNvSpPr>
          <p:nvPr>
            <p:ph idx="1"/>
          </p:nvPr>
        </p:nvSpPr>
        <p:spPr/>
        <p:txBody>
          <a:bodyPr>
            <a:normAutofit fontScale="92500" lnSpcReduction="10000"/>
          </a:bodyPr>
          <a:lstStyle/>
          <a:p>
            <a:r>
              <a:rPr lang="en-US" altLang="zh-CN" dirty="0"/>
              <a:t>Improve robustness of an implementation by wrappers or by improving code quality:</a:t>
            </a:r>
          </a:p>
          <a:p>
            <a:pPr marL="1143000" lvl="1" indent="-457200"/>
            <a:r>
              <a:rPr lang="en-US" altLang="zh-CN" dirty="0"/>
              <a:t>Wrappers over existing components to filter invalid inputs and erroneous outputs.</a:t>
            </a:r>
          </a:p>
          <a:p>
            <a:pPr marL="1143000" lvl="1" indent="-457200"/>
            <a:r>
              <a:rPr lang="en-US" altLang="zh-CN" dirty="0"/>
              <a:t>Defensive programming, </a:t>
            </a:r>
            <a:r>
              <a:rPr lang="en-US" altLang="zh-CN" i="1" dirty="0"/>
              <a:t>Clean Code, Effective Java, …</a:t>
            </a:r>
          </a:p>
          <a:p>
            <a:pPr marL="457200" indent="-457200"/>
            <a:r>
              <a:rPr lang="en-US" altLang="zh-CN" dirty="0"/>
              <a:t>Limitations:</a:t>
            </a:r>
          </a:p>
          <a:p>
            <a:pPr marL="1143000" lvl="1" indent="-457200"/>
            <a:r>
              <a:rPr lang="en-US" altLang="zh-CN" dirty="0"/>
              <a:t>Implementation focus rather than design.</a:t>
            </a:r>
          </a:p>
          <a:p>
            <a:pPr marL="1143000" lvl="1" indent="-457200"/>
            <a:r>
              <a:rPr lang="en-US" altLang="zh-CN" dirty="0"/>
              <a:t>Lack a systematic view of improving design robustness against a safety/liveness property.</a:t>
            </a:r>
          </a:p>
          <a:p>
            <a:r>
              <a:rPr lang="en-US" altLang="zh-CN" b="1" i="1" dirty="0"/>
              <a:t>RQ: Can we rigorously and systematically improve the behavioral robustness of a machine design? </a:t>
            </a:r>
          </a:p>
        </p:txBody>
      </p:sp>
      <p:sp>
        <p:nvSpPr>
          <p:cNvPr id="4" name="灯片编号占位符 3">
            <a:extLst>
              <a:ext uri="{FF2B5EF4-FFF2-40B4-BE49-F238E27FC236}">
                <a16:creationId xmlns:a16="http://schemas.microsoft.com/office/drawing/2014/main" id="{B6CD28FB-EE47-C4AD-96F5-0DF38CE078FC}"/>
              </a:ext>
            </a:extLst>
          </p:cNvPr>
          <p:cNvSpPr>
            <a:spLocks noGrp="1"/>
          </p:cNvSpPr>
          <p:nvPr>
            <p:ph type="sldNum" sz="quarter" idx="12"/>
          </p:nvPr>
        </p:nvSpPr>
        <p:spPr/>
        <p:txBody>
          <a:bodyPr/>
          <a:lstStyle/>
          <a:p>
            <a:fld id="{74A724E5-CF81-458D-9F9A-C575B439CC43}" type="slidenum">
              <a:rPr lang="zh-CN" altLang="en-US" smtClean="0"/>
              <a:t>54</a:t>
            </a:fld>
            <a:endParaRPr lang="zh-CN" altLang="en-US"/>
          </a:p>
        </p:txBody>
      </p:sp>
    </p:spTree>
    <p:extLst>
      <p:ext uri="{BB962C8B-B14F-4D97-AF65-F5344CB8AC3E}">
        <p14:creationId xmlns:p14="http://schemas.microsoft.com/office/powerpoint/2010/main" val="2643356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19736-B5EC-0537-6555-922EF0931472}"/>
              </a:ext>
            </a:extLst>
          </p:cNvPr>
          <p:cNvSpPr>
            <a:spLocks noGrp="1"/>
          </p:cNvSpPr>
          <p:nvPr>
            <p:ph type="title"/>
          </p:nvPr>
        </p:nvSpPr>
        <p:spPr/>
        <p:txBody>
          <a:bodyPr/>
          <a:lstStyle/>
          <a:p>
            <a:r>
              <a:rPr lang="en-US" altLang="zh-CN" dirty="0"/>
              <a:t>“Robustness” in Self-Adaptive Systems</a:t>
            </a:r>
            <a:endParaRPr lang="zh-CN" altLang="en-US" dirty="0"/>
          </a:p>
        </p:txBody>
      </p:sp>
      <p:sp>
        <p:nvSpPr>
          <p:cNvPr id="3" name="内容占位符 2">
            <a:extLst>
              <a:ext uri="{FF2B5EF4-FFF2-40B4-BE49-F238E27FC236}">
                <a16:creationId xmlns:a16="http://schemas.microsoft.com/office/drawing/2014/main" id="{FBB1BC19-CED0-15F0-FE70-AEA76C8D9A2E}"/>
              </a:ext>
            </a:extLst>
          </p:cNvPr>
          <p:cNvSpPr>
            <a:spLocks noGrp="1"/>
          </p:cNvSpPr>
          <p:nvPr>
            <p:ph idx="1"/>
          </p:nvPr>
        </p:nvSpPr>
        <p:spPr/>
        <p:txBody>
          <a:bodyPr>
            <a:normAutofit/>
          </a:bodyPr>
          <a:lstStyle/>
          <a:p>
            <a:r>
              <a:rPr lang="en-US" altLang="zh-CN" i="1" dirty="0"/>
              <a:t>Self-adaptive system</a:t>
            </a:r>
            <a:r>
              <a:rPr lang="en-US" altLang="zh-CN" dirty="0"/>
              <a:t>: maintain machine functionalities and quality attributes at run time against uncertainties.</a:t>
            </a:r>
          </a:p>
          <a:p>
            <a:pPr marL="1143000" lvl="1" indent="-457200"/>
            <a:r>
              <a:rPr lang="en-US" altLang="zh-CN" dirty="0"/>
              <a:t>Improve “robustness”, implicitly or explicitly.</a:t>
            </a:r>
          </a:p>
          <a:p>
            <a:pPr marL="1143000" lvl="1" indent="-457200"/>
            <a:r>
              <a:rPr lang="en-US" altLang="zh-CN" dirty="0"/>
              <a:t>A broader set of properties: performance, availability, …</a:t>
            </a:r>
          </a:p>
          <a:p>
            <a:pPr marL="1143000" lvl="1" indent="-457200"/>
            <a:r>
              <a:rPr lang="en-US" altLang="zh-CN" dirty="0"/>
              <a:t>Focusing on run-time assurance.</a:t>
            </a:r>
          </a:p>
          <a:p>
            <a:pPr marL="457200" indent="-457200"/>
            <a:r>
              <a:rPr lang="en-US" altLang="zh-CN" dirty="0"/>
              <a:t>This work learned from them, but focuses more on:</a:t>
            </a:r>
          </a:p>
          <a:p>
            <a:pPr marL="1143000" lvl="1" indent="-457200"/>
            <a:r>
              <a:rPr lang="en-US" altLang="zh-CN" dirty="0"/>
              <a:t>Robust measurement (quantify uncertainties).</a:t>
            </a:r>
          </a:p>
          <a:p>
            <a:pPr marL="1143000" lvl="1" indent="-457200"/>
            <a:r>
              <a:rPr lang="en-US" altLang="zh-CN" dirty="0"/>
              <a:t>Design time robustness improvement.</a:t>
            </a:r>
          </a:p>
          <a:p>
            <a:pPr marL="457200" indent="-457200"/>
            <a:endParaRPr lang="en-US" altLang="zh-CN" dirty="0"/>
          </a:p>
        </p:txBody>
      </p:sp>
      <p:sp>
        <p:nvSpPr>
          <p:cNvPr id="4" name="灯片编号占位符 3">
            <a:extLst>
              <a:ext uri="{FF2B5EF4-FFF2-40B4-BE49-F238E27FC236}">
                <a16:creationId xmlns:a16="http://schemas.microsoft.com/office/drawing/2014/main" id="{4623D549-3A6E-1374-5894-3D32E98C5C9D}"/>
              </a:ext>
            </a:extLst>
          </p:cNvPr>
          <p:cNvSpPr>
            <a:spLocks noGrp="1"/>
          </p:cNvSpPr>
          <p:nvPr>
            <p:ph type="sldNum" sz="quarter" idx="12"/>
          </p:nvPr>
        </p:nvSpPr>
        <p:spPr/>
        <p:txBody>
          <a:bodyPr/>
          <a:lstStyle/>
          <a:p>
            <a:fld id="{74A724E5-CF81-458D-9F9A-C575B439CC43}" type="slidenum">
              <a:rPr lang="zh-CN" altLang="en-US" smtClean="0"/>
              <a:t>55</a:t>
            </a:fld>
            <a:endParaRPr lang="zh-CN" altLang="en-US"/>
          </a:p>
        </p:txBody>
      </p:sp>
    </p:spTree>
    <p:extLst>
      <p:ext uri="{BB962C8B-B14F-4D97-AF65-F5344CB8AC3E}">
        <p14:creationId xmlns:p14="http://schemas.microsoft.com/office/powerpoint/2010/main" val="1680203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43336-7043-DF91-E238-6CE23596F232}"/>
              </a:ext>
            </a:extLst>
          </p:cNvPr>
          <p:cNvSpPr>
            <a:spLocks noGrp="1"/>
          </p:cNvSpPr>
          <p:nvPr>
            <p:ph type="title"/>
          </p:nvPr>
        </p:nvSpPr>
        <p:spPr/>
        <p:txBody>
          <a:bodyPr>
            <a:normAutofit/>
          </a:bodyPr>
          <a:lstStyle/>
          <a:p>
            <a:r>
              <a:rPr lang="en-US" altLang="zh-CN" sz="4000" dirty="0"/>
              <a:t>Behavioral Robustness of Conventional Software Systems</a:t>
            </a:r>
            <a:endParaRPr lang="zh-CN" altLang="en-US" sz="4000" dirty="0"/>
          </a:p>
        </p:txBody>
      </p:sp>
      <p:sp>
        <p:nvSpPr>
          <p:cNvPr id="3" name="内容占位符 2">
            <a:extLst>
              <a:ext uri="{FF2B5EF4-FFF2-40B4-BE49-F238E27FC236}">
                <a16:creationId xmlns:a16="http://schemas.microsoft.com/office/drawing/2014/main" id="{18E1477F-2FB0-1C64-A40E-CF9E699388AA}"/>
              </a:ext>
            </a:extLst>
          </p:cNvPr>
          <p:cNvSpPr>
            <a:spLocks noGrp="1"/>
          </p:cNvSpPr>
          <p:nvPr>
            <p:ph idx="1"/>
          </p:nvPr>
        </p:nvSpPr>
        <p:spPr/>
        <p:txBody>
          <a:bodyPr>
            <a:normAutofit/>
          </a:bodyPr>
          <a:lstStyle/>
          <a:p>
            <a:r>
              <a:rPr lang="en-US" altLang="zh-CN" dirty="0"/>
              <a:t>We study:</a:t>
            </a:r>
          </a:p>
          <a:p>
            <a:pPr marL="1143000" lvl="1" indent="-457200"/>
            <a:r>
              <a:rPr lang="en-US" altLang="zh-CN" dirty="0"/>
              <a:t>Conventional software systems modeled in discrete systems.</a:t>
            </a:r>
          </a:p>
          <a:p>
            <a:pPr marL="1143000" lvl="1" indent="-457200"/>
            <a:r>
              <a:rPr lang="en-US" altLang="zh-CN" i="1" dirty="0"/>
              <a:t>(Closed) System </a:t>
            </a:r>
            <a:r>
              <a:rPr lang="en-US" altLang="zh-CN" dirty="0"/>
              <a:t>= Machine + Environment.</a:t>
            </a:r>
          </a:p>
          <a:p>
            <a:pPr marL="1143000" lvl="1" indent="-457200"/>
            <a:r>
              <a:rPr lang="en-US" altLang="zh-CN" i="1" dirty="0"/>
              <a:t>Behavior: </a:t>
            </a:r>
            <a:r>
              <a:rPr lang="en-US" altLang="zh-CN" dirty="0"/>
              <a:t>sequences of states and transitions.</a:t>
            </a:r>
          </a:p>
          <a:p>
            <a:pPr marL="1143000" lvl="1" indent="-457200"/>
            <a:r>
              <a:rPr lang="en-US" altLang="zh-CN" i="1" dirty="0"/>
              <a:t>Behavioral property: </a:t>
            </a:r>
            <a:r>
              <a:rPr lang="en-US" altLang="zh-CN" dirty="0"/>
              <a:t>safety property (not reaching bad states).</a:t>
            </a:r>
          </a:p>
          <a:p>
            <a:pPr marL="1143000" lvl="1" indent="-457200"/>
            <a:r>
              <a:rPr lang="en-US" altLang="zh-CN" i="1" dirty="0"/>
              <a:t>Unexpected behavior (deviations): </a:t>
            </a:r>
            <a:r>
              <a:rPr lang="en-US" altLang="zh-CN" dirty="0"/>
              <a:t>sequences of environmental events not in the assumed environment.</a:t>
            </a:r>
          </a:p>
          <a:p>
            <a:r>
              <a:rPr lang="en-US" altLang="zh-CN" i="1" dirty="0"/>
              <a:t>Robustness: </a:t>
            </a:r>
            <a:r>
              <a:rPr lang="en-US" altLang="zh-CN" dirty="0"/>
              <a:t>the capability of a </a:t>
            </a:r>
            <a:r>
              <a:rPr lang="en-US" altLang="zh-CN" b="1" i="1" dirty="0"/>
              <a:t>machine</a:t>
            </a:r>
            <a:r>
              <a:rPr lang="en-US" altLang="zh-CN" dirty="0"/>
              <a:t> to maintain a </a:t>
            </a:r>
            <a:r>
              <a:rPr lang="en-US" altLang="zh-CN" b="1" i="1" dirty="0"/>
              <a:t>safety</a:t>
            </a:r>
            <a:r>
              <a:rPr lang="en-US" altLang="zh-CN" i="1" dirty="0"/>
              <a:t> </a:t>
            </a:r>
            <a:r>
              <a:rPr lang="en-US" altLang="zh-CN" b="1" i="1" dirty="0"/>
              <a:t>property</a:t>
            </a:r>
            <a:r>
              <a:rPr lang="en-US" altLang="zh-CN" i="1" dirty="0"/>
              <a:t> </a:t>
            </a:r>
            <a:r>
              <a:rPr lang="en-US" altLang="zh-CN" dirty="0"/>
              <a:t>under unexpected </a:t>
            </a:r>
            <a:r>
              <a:rPr lang="en-US" altLang="zh-CN" b="1" i="1" dirty="0"/>
              <a:t>sequences of events</a:t>
            </a:r>
            <a:r>
              <a:rPr lang="en-US" altLang="zh-CN" b="1" dirty="0"/>
              <a:t> </a:t>
            </a:r>
            <a:r>
              <a:rPr lang="en-US" altLang="zh-CN" dirty="0"/>
              <a:t>from its actual environment that are not defined in the </a:t>
            </a:r>
            <a:r>
              <a:rPr lang="en-US" altLang="zh-CN" b="1" i="1" dirty="0"/>
              <a:t>assumed</a:t>
            </a:r>
            <a:r>
              <a:rPr lang="en-US" altLang="zh-CN" dirty="0"/>
              <a:t> environment. </a:t>
            </a:r>
            <a:endParaRPr lang="en-US" altLang="zh-CN" i="1" dirty="0"/>
          </a:p>
        </p:txBody>
      </p:sp>
      <p:sp>
        <p:nvSpPr>
          <p:cNvPr id="4" name="灯片编号占位符 3">
            <a:extLst>
              <a:ext uri="{FF2B5EF4-FFF2-40B4-BE49-F238E27FC236}">
                <a16:creationId xmlns:a16="http://schemas.microsoft.com/office/drawing/2014/main" id="{74B01053-0F58-9E77-6FF2-3141B6D59C78}"/>
              </a:ext>
            </a:extLst>
          </p:cNvPr>
          <p:cNvSpPr>
            <a:spLocks noGrp="1"/>
          </p:cNvSpPr>
          <p:nvPr>
            <p:ph type="sldNum" sz="quarter" idx="12"/>
          </p:nvPr>
        </p:nvSpPr>
        <p:spPr/>
        <p:txBody>
          <a:bodyPr/>
          <a:lstStyle/>
          <a:p>
            <a:fld id="{74A724E5-CF81-458D-9F9A-C575B439CC43}" type="slidenum">
              <a:rPr lang="zh-CN" altLang="en-US" smtClean="0"/>
              <a:t>56</a:t>
            </a:fld>
            <a:endParaRPr lang="zh-CN" altLang="en-US"/>
          </a:p>
        </p:txBody>
      </p:sp>
    </p:spTree>
    <p:extLst>
      <p:ext uri="{BB962C8B-B14F-4D97-AF65-F5344CB8AC3E}">
        <p14:creationId xmlns:p14="http://schemas.microsoft.com/office/powerpoint/2010/main" val="3973426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1A817-8577-DFE5-530F-FA4E887E51A1}"/>
              </a:ext>
            </a:extLst>
          </p:cNvPr>
          <p:cNvSpPr>
            <a:spLocks noGrp="1"/>
          </p:cNvSpPr>
          <p:nvPr>
            <p:ph type="title"/>
          </p:nvPr>
        </p:nvSpPr>
        <p:spPr/>
        <p:txBody>
          <a:bodyPr/>
          <a:lstStyle/>
          <a:p>
            <a:r>
              <a:rPr lang="en-US" altLang="zh-CN" dirty="0"/>
              <a:t>Rigorous and Systematic Reasoning by Formal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DEE21B-CA0B-3F16-A593-BA6922346425}"/>
                  </a:ext>
                </a:extLst>
              </p:cNvPr>
              <p:cNvSpPr>
                <a:spLocks noGrp="1"/>
              </p:cNvSpPr>
              <p:nvPr>
                <p:ph idx="1"/>
              </p:nvPr>
            </p:nvSpPr>
            <p:spPr/>
            <p:txBody>
              <a:bodyPr>
                <a:normAutofit/>
              </a:bodyPr>
              <a:lstStyle/>
              <a:p>
                <a:r>
                  <a:rPr lang="en-US" altLang="zh-CN" dirty="0"/>
                  <a:t>A formal representation of a system design:</a:t>
                </a:r>
              </a:p>
              <a:p>
                <a:pPr marL="1143000" lvl="1" indent="-457200"/>
                <a:r>
                  <a:rPr lang="en-US" altLang="zh-CN" dirty="0"/>
                  <a:t>Mathematically represent the system behavior as execution traces.</a:t>
                </a:r>
              </a:p>
              <a:p>
                <a:pPr marL="1143000" lvl="1" indent="-457200"/>
                <a:r>
                  <a:rPr lang="en-US" altLang="zh-CN" dirty="0"/>
                  <a:t>E.g., normal execution of a protocol: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𝑟𝑒𝑐𝑣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r>
                      <a:rPr lang="en-US" altLang="zh-CN" b="0" i="1" smtClean="0">
                        <a:latin typeface="Cambria Math" panose="02040503050406030204" pitchFamily="18" charset="0"/>
                      </a:rPr>
                      <m:t>𝑔𝑒𝑡</m:t>
                    </m:r>
                    <m:r>
                      <a:rPr lang="en-US" altLang="zh-CN" b="0" i="1" smtClean="0">
                        <a:latin typeface="Cambria Math" panose="02040503050406030204" pitchFamily="18" charset="0"/>
                      </a:rPr>
                      <m:t>_</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oMath>
                </a14:m>
                <a:r>
                  <a:rPr lang="en-US" altLang="zh-CN" dirty="0"/>
                  <a:t>,</a:t>
                </a:r>
              </a:p>
              <a:p>
                <a:pPr marL="1143000" lvl="1" indent="-457200"/>
                <a:r>
                  <a:rPr lang="en-US" altLang="zh-CN" dirty="0"/>
                  <a:t>Abnormal execution: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m:t>
                    </m:r>
                  </m:oMath>
                </a14:m>
                <a:r>
                  <a:rPr lang="en-US" altLang="zh-CN" dirty="0"/>
                  <a:t>.</a:t>
                </a:r>
              </a:p>
              <a:p>
                <a:r>
                  <a:rPr lang="en-US" altLang="zh-CN" dirty="0"/>
                  <a:t>It enables us to:</a:t>
                </a:r>
              </a:p>
              <a:p>
                <a:pPr marL="1143000" lvl="1" indent="-457200"/>
                <a:r>
                  <a:rPr lang="en-US" altLang="zh-CN" dirty="0"/>
                  <a:t>Mathematically measure the behavioral robustness as a set of execution traces.</a:t>
                </a:r>
              </a:p>
              <a:p>
                <a:pPr marL="1143000" lvl="1" indent="-457200"/>
                <a:r>
                  <a:rPr lang="en-US" altLang="zh-CN" dirty="0"/>
                  <a:t>Mathematically and automatically improve robustness by model repair or synthesis.</a:t>
                </a:r>
                <a:endParaRPr lang="zh-CN" altLang="en-US" dirty="0"/>
              </a:p>
            </p:txBody>
          </p:sp>
        </mc:Choice>
        <mc:Fallback xmlns="">
          <p:sp>
            <p:nvSpPr>
              <p:cNvPr id="3" name="内容占位符 2">
                <a:extLst>
                  <a:ext uri="{FF2B5EF4-FFF2-40B4-BE49-F238E27FC236}">
                    <a16:creationId xmlns:a16="http://schemas.microsoft.com/office/drawing/2014/main" id="{25DEE21B-CA0B-3F16-A593-BA6922346425}"/>
                  </a:ext>
                </a:extLst>
              </p:cNvPr>
              <p:cNvSpPr>
                <a:spLocks noGrp="1" noRot="1" noChangeAspect="1" noMove="1" noResize="1" noEditPoints="1" noAdjustHandles="1" noChangeArrowheads="1" noChangeShapeType="1" noTextEdit="1"/>
              </p:cNvSpPr>
              <p:nvPr>
                <p:ph idx="1"/>
              </p:nvPr>
            </p:nvSpPr>
            <p:spPr>
              <a:blipFill>
                <a:blip r:embed="rId2"/>
                <a:stretch>
                  <a:fillRect l="-1217" t="-2381" r="-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C3FD22-65E0-C01A-A33F-57A92DA302AE}"/>
              </a:ext>
            </a:extLst>
          </p:cNvPr>
          <p:cNvSpPr>
            <a:spLocks noGrp="1"/>
          </p:cNvSpPr>
          <p:nvPr>
            <p:ph type="sldNum" sz="quarter" idx="12"/>
          </p:nvPr>
        </p:nvSpPr>
        <p:spPr/>
        <p:txBody>
          <a:bodyPr/>
          <a:lstStyle/>
          <a:p>
            <a:fld id="{74A724E5-CF81-458D-9F9A-C575B439CC43}" type="slidenum">
              <a:rPr lang="zh-CN" altLang="en-US" smtClean="0"/>
              <a:t>57</a:t>
            </a:fld>
            <a:endParaRPr lang="zh-CN" altLang="en-US"/>
          </a:p>
        </p:txBody>
      </p:sp>
    </p:spTree>
    <p:extLst>
      <p:ext uri="{BB962C8B-B14F-4D97-AF65-F5344CB8AC3E}">
        <p14:creationId xmlns:p14="http://schemas.microsoft.com/office/powerpoint/2010/main" val="1092912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0F2E0-19B9-68CC-7254-B27A95B438F0}"/>
              </a:ext>
            </a:extLst>
          </p:cNvPr>
          <p:cNvSpPr>
            <a:spLocks noGrp="1"/>
          </p:cNvSpPr>
          <p:nvPr>
            <p:ph type="title"/>
          </p:nvPr>
        </p:nvSpPr>
        <p:spPr/>
        <p:txBody>
          <a:bodyPr/>
          <a:lstStyle/>
          <a:p>
            <a:r>
              <a:rPr lang="en-US" altLang="zh-CN" dirty="0"/>
              <a:t>Contrib. 1: Robustness Analysis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49815F-4D44-9C1C-4FB8-721F52279B6E}"/>
                  </a:ext>
                </a:extLst>
              </p:cNvPr>
              <p:cNvSpPr>
                <a:spLocks noGrp="1"/>
              </p:cNvSpPr>
              <p:nvPr>
                <p:ph idx="1"/>
              </p:nvPr>
            </p:nvSpPr>
            <p:spPr>
              <a:xfrm>
                <a:off x="838200" y="1825625"/>
                <a:ext cx="10515600" cy="4612960"/>
              </a:xfrm>
            </p:spPr>
            <p:txBody>
              <a:bodyPr>
                <a:normAutofit lnSpcReduction="10000"/>
              </a:bodyPr>
              <a:lstStyle/>
              <a:p>
                <a:r>
                  <a:rPr lang="en-US" altLang="zh-CN" dirty="0"/>
                  <a:t>Given a machine </a:t>
                </a:r>
                <a14:m>
                  <m:oMath xmlns:m="http://schemas.openxmlformats.org/officeDocument/2006/math">
                    <m:r>
                      <a:rPr lang="en-US" altLang="zh-CN" i="1" dirty="0" smtClean="0">
                        <a:latin typeface="Cambria Math" panose="02040503050406030204" pitchFamily="18" charset="0"/>
                      </a:rPr>
                      <m:t>𝑀</m:t>
                    </m:r>
                  </m:oMath>
                </a14:m>
                <a:r>
                  <a:rPr lang="en-US" altLang="zh-CN" dirty="0"/>
                  <a:t>, an environment </a:t>
                </a:r>
                <a14:m>
                  <m:oMath xmlns:m="http://schemas.openxmlformats.org/officeDocument/2006/math">
                    <m:r>
                      <a:rPr lang="en-US" altLang="zh-CN" i="1" dirty="0" smtClean="0">
                        <a:latin typeface="Cambria Math" panose="02040503050406030204" pitchFamily="18" charset="0"/>
                      </a:rPr>
                      <m:t>𝐸</m:t>
                    </m:r>
                  </m:oMath>
                </a14:m>
                <a:r>
                  <a:rPr lang="en-US" altLang="zh-CN" dirty="0"/>
                  <a:t>, and a 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t>, all in LTS, assuming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p>
              <a:p>
                <a:pPr marL="457200" indent="-457200">
                  <a:buFont typeface="Arial" panose="020B0604020202020204" pitchFamily="34" charset="0"/>
                  <a:buChar char="•"/>
                </a:pPr>
                <a:r>
                  <a:rPr lang="en-US" altLang="zh-CN" sz="2400" i="1" dirty="0"/>
                  <a:t>Environmental deviation</a:t>
                </a:r>
                <a:r>
                  <a:rPr lang="en-US" altLang="zh-CN" sz="2400" dirty="0"/>
                  <a:t>: a sequence of events not defined in </a:t>
                </a:r>
                <a14:m>
                  <m:oMath xmlns:m="http://schemas.openxmlformats.org/officeDocument/2006/math">
                    <m:r>
                      <a:rPr lang="en-US" altLang="zh-CN" sz="2400" b="0" i="1" smtClean="0">
                        <a:latin typeface="Cambria Math" panose="02040503050406030204" pitchFamily="18" charset="0"/>
                      </a:rPr>
                      <m:t>𝐸</m:t>
                    </m:r>
                  </m:oMath>
                </a14:m>
                <a:r>
                  <a:rPr lang="en-US" altLang="zh-CN" sz="2400" dirty="0"/>
                  <a:t>, but with the same alphabet,</a:t>
                </a:r>
              </a:p>
              <a:p>
                <a:pPr marL="1143000" lvl="1" indent="-457200"/>
                <a:r>
                  <a:rPr lang="en-US" altLang="zh-CN" sz="2000" dirty="0"/>
                  <a:t>E.g., in a network protocol, </a:t>
                </a:r>
                <a14:m>
                  <m:oMath xmlns:m="http://schemas.openxmlformats.org/officeDocument/2006/math">
                    <m:r>
                      <a:rPr lang="en-US" altLang="zh-CN" sz="2000" b="0" i="1" smtClean="0">
                        <a:latin typeface="Cambria Math" panose="02040503050406030204" pitchFamily="18" charset="0"/>
                      </a:rPr>
                      <m:t>𝐸</m:t>
                    </m:r>
                  </m:oMath>
                </a14:m>
                <a:r>
                  <a:rPr lang="en-US" altLang="zh-CN" sz="2000" dirty="0"/>
                  <a:t> is a perfect channel as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𝑟𝑒𝑐𝑣</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𝑎𝑐𝑘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𝑔𝑒𝑡</m:t>
                    </m:r>
                    <m:r>
                      <m:rPr>
                        <m:lit/>
                      </m:rP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𝑎𝑐𝑘</m:t>
                    </m:r>
                    <m:r>
                      <a:rPr lang="en-US" altLang="zh-CN" sz="2000" b="0" i="1" smtClean="0">
                        <a:latin typeface="Cambria Math" panose="02040503050406030204" pitchFamily="18" charset="0"/>
                      </a:rPr>
                      <m:t>⟩</m:t>
                    </m:r>
                  </m:oMath>
                </a14:m>
                <a:r>
                  <a:rPr lang="en-US" altLang="zh-CN" sz="2000" dirty="0"/>
                  <a:t>,</a:t>
                </a:r>
              </a:p>
              <a:p>
                <a:pPr marL="1143000" lvl="1" indent="-457200"/>
                <a:r>
                  <a:rPr lang="en-US" altLang="zh-CN" sz="2000" dirty="0"/>
                  <a:t>Then,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oMath>
                </a14:m>
                <a:r>
                  <a:rPr lang="en-US" altLang="zh-CN" sz="2000" dirty="0"/>
                  <a:t> is a deviation.</a:t>
                </a:r>
              </a:p>
              <a:p>
                <a:pPr marL="457200" indent="-457200">
                  <a:buFont typeface="Arial" panose="020B0604020202020204" pitchFamily="34" charset="0"/>
                  <a:buChar char="•"/>
                </a:pPr>
                <a:r>
                  <a:rPr lang="en-US" altLang="zh-CN" sz="2400" i="1" dirty="0"/>
                  <a:t>Robustness measurement </a:t>
                </a:r>
                <a14:m>
                  <m:oMath xmlns:m="http://schemas.openxmlformats.org/officeDocument/2006/math">
                    <m:r>
                      <m:rPr>
                        <m:sty m:val="p"/>
                      </m:rPr>
                      <a:rPr lang="en-US" altLang="zh-CN" sz="2400" i="0" dirty="0" smtClean="0">
                        <a:latin typeface="Cambria Math" panose="02040503050406030204" pitchFamily="18" charset="0"/>
                      </a:rPr>
                      <m:t>Δ</m:t>
                    </m:r>
                  </m:oMath>
                </a14:m>
                <a:r>
                  <a:rPr lang="en-US" altLang="zh-CN" sz="2400" dirty="0"/>
                  <a:t>: a set of deviation traces that won’t cause a safety violation,</a:t>
                </a:r>
              </a:p>
              <a:p>
                <a:pPr marL="1143000" lvl="1" indent="-457200"/>
                <a:r>
                  <a:rPr lang="en-US" altLang="zh-CN" sz="2000" dirty="0"/>
                  <a:t>E.g., if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oMath>
                </a14:m>
                <a:r>
                  <a:rPr lang="en-US" altLang="zh-CN" sz="2000" dirty="0"/>
                  <a:t> does not cause a violation of </a:t>
                </a:r>
                <a14:m>
                  <m:oMath xmlns:m="http://schemas.openxmlformats.org/officeDocument/2006/math">
                    <m:r>
                      <a:rPr lang="en-US" altLang="zh-CN" sz="2000" b="0" i="1" smtClean="0">
                        <a:latin typeface="Cambria Math" panose="02040503050406030204" pitchFamily="18" charset="0"/>
                      </a:rPr>
                      <m:t>𝑃</m:t>
                    </m:r>
                  </m:oMath>
                </a14:m>
                <a:r>
                  <a:rPr lang="en-US" altLang="zh-CN" sz="2000" dirty="0"/>
                  <a:t>, then </a:t>
                </a:r>
                <a14:m>
                  <m:oMath xmlns:m="http://schemas.openxmlformats.org/officeDocument/2006/math">
                    <m:r>
                      <a:rPr lang="en-US" altLang="zh-CN" sz="2000" i="1" dirty="0" smtClean="0">
                        <a:latin typeface="Cambria Math" panose="02040503050406030204" pitchFamily="18" charset="0"/>
                      </a:rPr>
                      <m:t>𝑀</m:t>
                    </m:r>
                  </m:oMath>
                </a14:m>
                <a:r>
                  <a:rPr lang="en-US" altLang="zh-CN" sz="2000" dirty="0"/>
                  <a:t> is robust against it.</a:t>
                </a:r>
              </a:p>
              <a:p>
                <a:pPr marL="457200" indent="-457200">
                  <a:buFont typeface="Arial" panose="020B0604020202020204" pitchFamily="34" charset="0"/>
                  <a:buChar char="•"/>
                </a:pPr>
                <a:r>
                  <a:rPr lang="en-US" altLang="zh-CN" sz="2400" i="1" dirty="0"/>
                  <a:t>Robustness computation</a:t>
                </a:r>
                <a:r>
                  <a:rPr lang="en-US" altLang="zh-CN" sz="2400" dirty="0"/>
                  <a:t>: compute </a:t>
                </a:r>
                <a14:m>
                  <m:oMath xmlns:m="http://schemas.openxmlformats.org/officeDocument/2006/math">
                    <m:r>
                      <m:rPr>
                        <m:sty m:val="p"/>
                      </m:rPr>
                      <a:rPr lang="en-US" altLang="zh-CN" sz="2400" b="0" i="0" smtClean="0">
                        <a:latin typeface="Cambria Math" panose="02040503050406030204" pitchFamily="18" charset="0"/>
                      </a:rPr>
                      <m:t>Δ</m:t>
                    </m:r>
                  </m:oMath>
                </a14:m>
                <a:r>
                  <a:rPr lang="en-US" altLang="zh-CN" sz="2400" dirty="0"/>
                  <a:t>, the set of all deviation traces such that </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oMath>
                </a14:m>
                <a:r>
                  <a:rPr lang="en-US" altLang="zh-CN" sz="2400" dirty="0"/>
                  <a:t> and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b="0" i="0" smtClean="0">
                            <a:latin typeface="Cambria Math" panose="02040503050406030204" pitchFamily="18" charset="0"/>
                            <a:ea typeface="Cambria Math" panose="02040503050406030204" pitchFamily="18" charset="0"/>
                          </a:rPr>
                          <m:t>Δ</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8249815F-4D44-9C1C-4FB8-721F52279B6E}"/>
                  </a:ext>
                </a:extLst>
              </p:cNvPr>
              <p:cNvSpPr>
                <a:spLocks noGrp="1" noRot="1" noChangeAspect="1" noMove="1" noResize="1" noEditPoints="1" noAdjustHandles="1" noChangeArrowheads="1" noChangeShapeType="1" noTextEdit="1"/>
              </p:cNvSpPr>
              <p:nvPr>
                <p:ph idx="1"/>
              </p:nvPr>
            </p:nvSpPr>
            <p:spPr>
              <a:xfrm>
                <a:off x="838200" y="1825625"/>
                <a:ext cx="10515600" cy="4612960"/>
              </a:xfrm>
              <a:blipFill>
                <a:blip r:embed="rId2"/>
                <a:stretch>
                  <a:fillRect l="-1217" t="-3170" r="-17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8993E15-08AC-1C81-2ADB-78C333011DEA}"/>
              </a:ext>
            </a:extLst>
          </p:cNvPr>
          <p:cNvSpPr>
            <a:spLocks noGrp="1"/>
          </p:cNvSpPr>
          <p:nvPr>
            <p:ph type="sldNum" sz="quarter" idx="12"/>
          </p:nvPr>
        </p:nvSpPr>
        <p:spPr/>
        <p:txBody>
          <a:bodyPr/>
          <a:lstStyle/>
          <a:p>
            <a:fld id="{74A724E5-CF81-458D-9F9A-C575B439CC43}" type="slidenum">
              <a:rPr lang="zh-CN" altLang="en-US" smtClean="0"/>
              <a:t>58</a:t>
            </a:fld>
            <a:endParaRPr lang="zh-CN" altLang="en-US"/>
          </a:p>
        </p:txBody>
      </p:sp>
    </p:spTree>
    <p:extLst>
      <p:ext uri="{BB962C8B-B14F-4D97-AF65-F5344CB8AC3E}">
        <p14:creationId xmlns:p14="http://schemas.microsoft.com/office/powerpoint/2010/main" val="1440178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742D05-A95F-492C-683B-DAE1DD08755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63A02F1-94F6-ECEE-8F38-EB3E0725327D}"/>
              </a:ext>
            </a:extLst>
          </p:cNvPr>
          <p:cNvSpPr>
            <a:spLocks noGrp="1"/>
          </p:cNvSpPr>
          <p:nvPr>
            <p:ph type="title"/>
          </p:nvPr>
        </p:nvSpPr>
        <p:spPr/>
        <p:txBody>
          <a:bodyPr/>
          <a:lstStyle/>
          <a:p>
            <a:r>
              <a:rPr lang="en-US" altLang="zh-CN" dirty="0"/>
              <a:t>Robustness Analysis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D4EABF-4082-71E1-3CB1-D46576E924E3}"/>
                  </a:ext>
                </a:extLst>
              </p:cNvPr>
              <p:cNvSpPr>
                <a:spLocks noGrp="1"/>
              </p:cNvSpPr>
              <p:nvPr>
                <p:ph idx="1"/>
              </p:nvPr>
            </p:nvSpPr>
            <p:spPr>
              <a:xfrm>
                <a:off x="838200" y="1825625"/>
                <a:ext cx="10515600" cy="4612960"/>
              </a:xfrm>
            </p:spPr>
            <p:txBody>
              <a:bodyPr>
                <a:normAutofit/>
              </a:bodyPr>
              <a:lstStyle/>
              <a:p>
                <a:pPr marL="342900" indent="-342900">
                  <a:buFont typeface="Arial" panose="020B0604020202020204" pitchFamily="34" charset="0"/>
                  <a:buChar char="•"/>
                </a:pPr>
                <a:r>
                  <a:rPr lang="en-US" altLang="zh-CN" sz="2400" i="1" dirty="0"/>
                  <a:t>Robustness representation</a:t>
                </a:r>
                <a:r>
                  <a:rPr lang="en-US" altLang="zh-CN" sz="2400" dirty="0"/>
                  <a:t>: as </a:t>
                </a:r>
                <a14:m>
                  <m:oMath xmlns:m="http://schemas.openxmlformats.org/officeDocument/2006/math">
                    <m:r>
                      <m:rPr>
                        <m:sty m:val="p"/>
                      </m:rPr>
                      <a:rPr lang="en-US" altLang="zh-CN" sz="2400" b="0" i="0" smtClean="0">
                        <a:latin typeface="Cambria Math" panose="02040503050406030204" pitchFamily="18" charset="0"/>
                      </a:rPr>
                      <m:t>Δ</m:t>
                    </m:r>
                  </m:oMath>
                </a14:m>
                <a:r>
                  <a:rPr lang="en-US" altLang="zh-CN" sz="2400" dirty="0"/>
                  <a:t> can be infinite, generate a finite set of </a:t>
                </a:r>
                <a:r>
                  <a:rPr lang="en-US" altLang="zh-CN" sz="2400" i="1" dirty="0"/>
                  <a:t>equivalence classes </a:t>
                </a:r>
                <a:r>
                  <a:rPr lang="en-US" altLang="zh-CN" sz="2400" dirty="0"/>
                  <a:t>and sample </a:t>
                </a:r>
                <a:r>
                  <a:rPr lang="en-US" altLang="zh-CN" sz="2400" i="1" dirty="0"/>
                  <a:t>representative traces</a:t>
                </a:r>
                <a:r>
                  <a:rPr lang="en-US" altLang="zh-CN" sz="2400" dirty="0"/>
                  <a:t>.</a:t>
                </a:r>
              </a:p>
              <a:p>
                <a:pPr marL="342900" indent="-342900">
                  <a:buFont typeface="Arial" panose="020B0604020202020204" pitchFamily="34" charset="0"/>
                  <a:buChar char="•"/>
                </a:pPr>
                <a:r>
                  <a:rPr lang="en-US" altLang="zh-CN" sz="2400" i="1" dirty="0"/>
                  <a:t>Robustness explanation</a:t>
                </a:r>
                <a:r>
                  <a:rPr lang="en-US" altLang="zh-CN" sz="2400" dirty="0"/>
                  <a:t>: explain how a deviation could occur and what environmental errors the machine is robust against,</a:t>
                </a:r>
              </a:p>
              <a:p>
                <a:pPr marL="1028700" lvl="1" indent="-342900"/>
                <a:r>
                  <a:rPr lang="en-US" altLang="zh-CN" sz="2000" dirty="0"/>
                  <a:t>E.g., deviation </a:t>
                </a:r>
                <a14:m>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e>
                    </m:d>
                  </m:oMath>
                </a14:m>
                <a:r>
                  <a:rPr lang="en-US" altLang="zh-CN" sz="2000" dirty="0"/>
                  <a:t> can be caused by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𝑠𝑒𝑛𝑑</m:t>
                        </m:r>
                        <m:r>
                          <a:rPr lang="en-US" altLang="zh-CN" sz="2000" i="1">
                            <a:latin typeface="Cambria Math" panose="02040503050406030204" pitchFamily="18" charset="0"/>
                          </a:rPr>
                          <m:t>,</m:t>
                        </m:r>
                        <m:r>
                          <a:rPr lang="en-US" altLang="zh-CN" sz="2000" i="1">
                            <a:latin typeface="Cambria Math" panose="02040503050406030204" pitchFamily="18" charset="0"/>
                          </a:rPr>
                          <m:t>𝑚𝑠𝑔</m:t>
                        </m:r>
                        <m:r>
                          <m:rPr>
                            <m:lit/>
                          </m:rPr>
                          <a:rPr lang="en-US" altLang="zh-CN" sz="2000" i="1">
                            <a:latin typeface="Cambria Math" panose="02040503050406030204" pitchFamily="18" charset="0"/>
                          </a:rPr>
                          <m:t>_</m:t>
                        </m:r>
                        <m:r>
                          <a:rPr lang="en-US" altLang="zh-CN" sz="2000" i="1">
                            <a:latin typeface="Cambria Math" panose="02040503050406030204" pitchFamily="18" charset="0"/>
                          </a:rPr>
                          <m:t>𝑙𝑜𝑠𝑡</m:t>
                        </m:r>
                        <m:r>
                          <a:rPr lang="en-US" altLang="zh-CN" sz="2000" i="1">
                            <a:latin typeface="Cambria Math" panose="02040503050406030204" pitchFamily="18" charset="0"/>
                          </a:rPr>
                          <m:t>,</m:t>
                        </m:r>
                        <m:r>
                          <a:rPr lang="en-US" altLang="zh-CN" sz="2000" i="1">
                            <a:latin typeface="Cambria Math" panose="02040503050406030204" pitchFamily="18" charset="0"/>
                          </a:rPr>
                          <m:t>𝑠𝑒𝑛𝑑</m:t>
                        </m:r>
                      </m:e>
                    </m:d>
                  </m:oMath>
                </a14:m>
                <a:r>
                  <a:rPr lang="en-US" altLang="zh-CN" sz="2000" b="0" dirty="0"/>
                  <a:t>.</a:t>
                </a:r>
              </a:p>
              <a:p>
                <a:pPr marL="1028700" lvl="1" indent="-342900"/>
                <a:r>
                  <a:rPr lang="en-US" altLang="zh-CN" sz="2000" dirty="0"/>
                  <a:t>So, we could say the protocol is robust against message loss.</a:t>
                </a:r>
                <a:endParaRPr lang="en-US" altLang="zh-CN" sz="2000" b="0" dirty="0"/>
              </a:p>
            </p:txBody>
          </p:sp>
        </mc:Choice>
        <mc:Fallback xmlns="">
          <p:sp>
            <p:nvSpPr>
              <p:cNvPr id="3" name="内容占位符 2">
                <a:extLst>
                  <a:ext uri="{FF2B5EF4-FFF2-40B4-BE49-F238E27FC236}">
                    <a16:creationId xmlns:a16="http://schemas.microsoft.com/office/drawing/2014/main" id="{44D4EABF-4082-71E1-3CB1-D46576E924E3}"/>
                  </a:ext>
                </a:extLst>
              </p:cNvPr>
              <p:cNvSpPr>
                <a:spLocks noGrp="1" noRot="1" noChangeAspect="1" noMove="1" noResize="1" noEditPoints="1" noAdjustHandles="1" noChangeArrowheads="1" noChangeShapeType="1" noTextEdit="1"/>
              </p:cNvSpPr>
              <p:nvPr>
                <p:ph idx="1"/>
              </p:nvPr>
            </p:nvSpPr>
            <p:spPr>
              <a:xfrm>
                <a:off x="838200" y="1825625"/>
                <a:ext cx="10515600" cy="4612960"/>
              </a:xfrm>
              <a:blipFill>
                <a:blip r:embed="rId2"/>
                <a:stretch>
                  <a:fillRect l="-812" t="-184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25F912F-0567-1098-E4ED-96613E1F953F}"/>
              </a:ext>
            </a:extLst>
          </p:cNvPr>
          <p:cNvSpPr>
            <a:spLocks noGrp="1"/>
          </p:cNvSpPr>
          <p:nvPr>
            <p:ph type="sldNum" sz="quarter" idx="12"/>
          </p:nvPr>
        </p:nvSpPr>
        <p:spPr/>
        <p:txBody>
          <a:bodyPr/>
          <a:lstStyle/>
          <a:p>
            <a:fld id="{74A724E5-CF81-458D-9F9A-C575B439CC43}" type="slidenum">
              <a:rPr lang="zh-CN" altLang="en-US" smtClean="0"/>
              <a:t>59</a:t>
            </a:fld>
            <a:endParaRPr lang="zh-CN" altLang="en-US"/>
          </a:p>
        </p:txBody>
      </p:sp>
    </p:spTree>
    <p:extLst>
      <p:ext uri="{BB962C8B-B14F-4D97-AF65-F5344CB8AC3E}">
        <p14:creationId xmlns:p14="http://schemas.microsoft.com/office/powerpoint/2010/main" val="1026295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DE18-EB2F-CECA-D106-535DD9BA6B17}"/>
              </a:ext>
            </a:extLst>
          </p:cNvPr>
          <p:cNvSpPr>
            <a:spLocks noGrp="1"/>
          </p:cNvSpPr>
          <p:nvPr>
            <p:ph type="title"/>
          </p:nvPr>
        </p:nvSpPr>
        <p:spPr/>
        <p:txBody>
          <a:bodyPr/>
          <a:lstStyle/>
          <a:p>
            <a:r>
              <a:rPr lang="en-US" altLang="zh-CN" dirty="0"/>
              <a:t>Motivating Example: Therac-25</a:t>
            </a:r>
            <a:endParaRPr lang="zh-CN" altLang="en-US" dirty="0"/>
          </a:p>
        </p:txBody>
      </p:sp>
      <p:sp>
        <p:nvSpPr>
          <p:cNvPr id="4" name="灯片编号占位符 3">
            <a:extLst>
              <a:ext uri="{FF2B5EF4-FFF2-40B4-BE49-F238E27FC236}">
                <a16:creationId xmlns:a16="http://schemas.microsoft.com/office/drawing/2014/main" id="{E6420E84-EE05-7F2F-6825-10EA3B552042}"/>
              </a:ext>
            </a:extLst>
          </p:cNvPr>
          <p:cNvSpPr>
            <a:spLocks noGrp="1"/>
          </p:cNvSpPr>
          <p:nvPr>
            <p:ph type="sldNum" sz="quarter" idx="12"/>
          </p:nvPr>
        </p:nvSpPr>
        <p:spPr/>
        <p:txBody>
          <a:bodyPr/>
          <a:lstStyle/>
          <a:p>
            <a:fld id="{74A724E5-CF81-458D-9F9A-C575B439CC43}" type="slidenum">
              <a:rPr lang="zh-CN" altLang="en-US" smtClean="0"/>
              <a:t>6</a:t>
            </a:fld>
            <a:endParaRPr lang="zh-CN" altLang="en-US"/>
          </a:p>
        </p:txBody>
      </p:sp>
      <p:pic>
        <p:nvPicPr>
          <p:cNvPr id="5" name="Image" descr="Image">
            <a:extLst>
              <a:ext uri="{FF2B5EF4-FFF2-40B4-BE49-F238E27FC236}">
                <a16:creationId xmlns:a16="http://schemas.microsoft.com/office/drawing/2014/main" id="{AFBF24C3-EBCA-FC08-8AF0-ADF391A9CD9E}"/>
              </a:ext>
            </a:extLst>
          </p:cNvPr>
          <p:cNvPicPr>
            <a:picLocks noGrp="1" noChangeAspect="1"/>
          </p:cNvPicPr>
          <p:nvPr>
            <p:ph idx="1"/>
          </p:nvPr>
        </p:nvPicPr>
        <p:blipFill>
          <a:blip r:embed="rId2"/>
          <a:stretch>
            <a:fillRect/>
          </a:stretch>
        </p:blipFill>
        <p:spPr>
          <a:xfrm>
            <a:off x="2458667" y="1690688"/>
            <a:ext cx="7274665" cy="4895850"/>
          </a:xfrm>
          <a:prstGeom prst="rect">
            <a:avLst/>
          </a:prstGeom>
          <a:ln w="12700">
            <a:miter lim="400000"/>
          </a:ln>
        </p:spPr>
      </p:pic>
      <p:graphicFrame>
        <p:nvGraphicFramePr>
          <p:cNvPr id="7" name="表格 6">
            <a:extLst>
              <a:ext uri="{FF2B5EF4-FFF2-40B4-BE49-F238E27FC236}">
                <a16:creationId xmlns:a16="http://schemas.microsoft.com/office/drawing/2014/main" id="{5ACF4EC4-BF6C-C3E0-9296-5D52A47B0929}"/>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65462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AC15C-5A83-4408-0C67-86C8563AA6F0}"/>
              </a:ext>
            </a:extLst>
          </p:cNvPr>
          <p:cNvSpPr>
            <a:spLocks noGrp="1"/>
          </p:cNvSpPr>
          <p:nvPr>
            <p:ph type="title"/>
          </p:nvPr>
        </p:nvSpPr>
        <p:spPr/>
        <p:txBody>
          <a:bodyPr/>
          <a:lstStyle/>
          <a:p>
            <a:r>
              <a:rPr lang="en-US" altLang="zh-CN" dirty="0"/>
              <a:t>Contrib. 2a: Robustification by Wrapper</a:t>
            </a:r>
            <a:endParaRPr lang="zh-CN" altLang="en-US" dirty="0"/>
          </a:p>
        </p:txBody>
      </p:sp>
      <p:sp>
        <p:nvSpPr>
          <p:cNvPr id="3" name="内容占位符 2">
            <a:extLst>
              <a:ext uri="{FF2B5EF4-FFF2-40B4-BE49-F238E27FC236}">
                <a16:creationId xmlns:a16="http://schemas.microsoft.com/office/drawing/2014/main" id="{556FC1C7-B9B7-3A2F-FF59-AFF382094CA2}"/>
              </a:ext>
            </a:extLst>
          </p:cNvPr>
          <p:cNvSpPr>
            <a:spLocks noGrp="1"/>
          </p:cNvSpPr>
          <p:nvPr>
            <p:ph idx="1"/>
          </p:nvPr>
        </p:nvSpPr>
        <p:spPr>
          <a:xfrm>
            <a:off x="5373044" y="1825625"/>
            <a:ext cx="6491485" cy="4665662"/>
          </a:xfrm>
        </p:spPr>
        <p:txBody>
          <a:bodyPr>
            <a:normAutofit fontScale="92500" lnSpcReduction="10000"/>
          </a:bodyPr>
          <a:lstStyle/>
          <a:p>
            <a:r>
              <a:rPr lang="en-US" altLang="zh-CN" dirty="0"/>
              <a:t>Key tactic: monitor and disable events to ensure safety.</a:t>
            </a:r>
          </a:p>
          <a:p>
            <a:r>
              <a:rPr lang="en-US" altLang="zh-CN" dirty="0"/>
              <a:t>Liveness: a set of preferred scenarios.</a:t>
            </a:r>
          </a:p>
          <a:p>
            <a:r>
              <a:rPr lang="en-US" altLang="zh-CN" dirty="0" err="1"/>
              <a:t>Obsrv</a:t>
            </a:r>
            <a:r>
              <a:rPr lang="en-US" altLang="zh-CN" dirty="0"/>
              <a:t>./Ctrl.: a set of observable and controllable events.</a:t>
            </a:r>
          </a:p>
          <a:p>
            <a:r>
              <a:rPr lang="en-US" altLang="zh-CN" dirty="0"/>
              <a:t>Cost: cost associated with implementing the events.</a:t>
            </a:r>
          </a:p>
          <a:p>
            <a:r>
              <a:rPr lang="en-US" altLang="zh-CN" dirty="0"/>
              <a:t>Solve a multi-objective optimization:</a:t>
            </a:r>
          </a:p>
          <a:p>
            <a:pPr marL="1200150" lvl="1" indent="-514350">
              <a:buFont typeface="+mj-lt"/>
              <a:buAutoNum type="arabicPeriod"/>
            </a:pPr>
            <a:r>
              <a:rPr lang="en-US" altLang="zh-CN" dirty="0"/>
              <a:t>Retain liveness,</a:t>
            </a:r>
          </a:p>
          <a:p>
            <a:pPr marL="1200150" lvl="1" indent="-514350">
              <a:buFont typeface="+mj-lt"/>
              <a:buAutoNum type="arabicPeriod"/>
            </a:pPr>
            <a:r>
              <a:rPr lang="en-US" altLang="zh-CN" dirty="0"/>
              <a:t>Minimize cost.</a:t>
            </a:r>
            <a:endParaRPr lang="zh-CN" altLang="en-US" dirty="0"/>
          </a:p>
        </p:txBody>
      </p:sp>
      <p:sp>
        <p:nvSpPr>
          <p:cNvPr id="4" name="灯片编号占位符 3">
            <a:extLst>
              <a:ext uri="{FF2B5EF4-FFF2-40B4-BE49-F238E27FC236}">
                <a16:creationId xmlns:a16="http://schemas.microsoft.com/office/drawing/2014/main" id="{6FE53F66-59F0-64F4-FF06-01D4EDC81444}"/>
              </a:ext>
            </a:extLst>
          </p:cNvPr>
          <p:cNvSpPr>
            <a:spLocks noGrp="1"/>
          </p:cNvSpPr>
          <p:nvPr>
            <p:ph type="sldNum" sz="quarter" idx="12"/>
          </p:nvPr>
        </p:nvSpPr>
        <p:spPr/>
        <p:txBody>
          <a:bodyPr/>
          <a:lstStyle/>
          <a:p>
            <a:fld id="{74A724E5-CF81-458D-9F9A-C575B439CC43}" type="slidenum">
              <a:rPr lang="zh-CN" altLang="en-US" smtClean="0"/>
              <a:t>60</a:t>
            </a:fld>
            <a:endParaRPr lang="zh-CN" altLang="en-US"/>
          </a:p>
        </p:txBody>
      </p:sp>
      <p:graphicFrame>
        <p:nvGraphicFramePr>
          <p:cNvPr id="5" name="内容占位符 4">
            <a:extLst>
              <a:ext uri="{FF2B5EF4-FFF2-40B4-BE49-F238E27FC236}">
                <a16:creationId xmlns:a16="http://schemas.microsoft.com/office/drawing/2014/main" id="{FF3AE49D-798C-78F2-B447-35D6E4771339}"/>
              </a:ext>
            </a:extLst>
          </p:cNvPr>
          <p:cNvGraphicFramePr>
            <a:graphicFrameLocks/>
          </p:cNvGraphicFramePr>
          <p:nvPr>
            <p:extLst>
              <p:ext uri="{D42A27DB-BD31-4B8C-83A1-F6EECF244321}">
                <p14:modId xmlns:p14="http://schemas.microsoft.com/office/powerpoint/2010/main" val="3161585642"/>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C3493F30-1879-FAD7-D4B0-E160B89DA84F}"/>
              </a:ext>
            </a:extLst>
          </p:cNvPr>
          <p:cNvSpPr/>
          <p:nvPr/>
        </p:nvSpPr>
        <p:spPr>
          <a:xfrm rot="10800000">
            <a:off x="3377991" y="2263932"/>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278963C-F514-49BB-884A-95A408FE17B5}"/>
              </a:ext>
            </a:extLst>
          </p:cNvPr>
          <p:cNvSpPr/>
          <p:nvPr/>
        </p:nvSpPr>
        <p:spPr>
          <a:xfrm>
            <a:off x="3377991" y="3367811"/>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F8AAA109-1F14-0B5F-0F3F-EA3DD6C508BC}"/>
              </a:ext>
            </a:extLst>
          </p:cNvPr>
          <p:cNvSpPr/>
          <p:nvPr/>
        </p:nvSpPr>
        <p:spPr>
          <a:xfrm rot="10800000">
            <a:off x="3377990" y="4258505"/>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4AF5E99A-02BE-1238-0FE8-C353CF5C1377}"/>
              </a:ext>
            </a:extLst>
          </p:cNvPr>
          <p:cNvSpPr/>
          <p:nvPr/>
        </p:nvSpPr>
        <p:spPr>
          <a:xfrm>
            <a:off x="3377988" y="5258118"/>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81B3D7AA-3256-13C1-83E6-4651154F508F}"/>
              </a:ext>
            </a:extLst>
          </p:cNvPr>
          <p:cNvSpPr/>
          <p:nvPr/>
        </p:nvSpPr>
        <p:spPr>
          <a:xfrm rot="10800000">
            <a:off x="1406432" y="4258505"/>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B31F0EEF-8CC7-0672-4580-BBD4B33041CB}"/>
              </a:ext>
            </a:extLst>
          </p:cNvPr>
          <p:cNvSpPr/>
          <p:nvPr/>
        </p:nvSpPr>
        <p:spPr>
          <a:xfrm>
            <a:off x="1406432" y="5362384"/>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1346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CF7C8-61F3-9BAF-C611-C5272BA27306}"/>
              </a:ext>
            </a:extLst>
          </p:cNvPr>
          <p:cNvSpPr>
            <a:spLocks noGrp="1"/>
          </p:cNvSpPr>
          <p:nvPr>
            <p:ph type="title"/>
          </p:nvPr>
        </p:nvSpPr>
        <p:spPr/>
        <p:txBody>
          <a:bodyPr/>
          <a:lstStyle/>
          <a:p>
            <a:r>
              <a:rPr lang="en-US" altLang="zh-CN" dirty="0"/>
              <a:t>Contrib. 2b: Robustification by Specification Weakening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06D915-C0C3-A13D-E0FF-1388C69BBDEB}"/>
                  </a:ext>
                </a:extLst>
              </p:cNvPr>
              <p:cNvSpPr>
                <a:spLocks noGrp="1"/>
              </p:cNvSpPr>
              <p:nvPr>
                <p:ph idx="1"/>
              </p:nvPr>
            </p:nvSpPr>
            <p:spPr>
              <a:xfrm>
                <a:off x="5373043" y="1825625"/>
                <a:ext cx="6453701" cy="4351338"/>
              </a:xfrm>
            </p:spPr>
            <p:txBody>
              <a:bodyPr/>
              <a:lstStyle/>
              <a:p>
                <a:r>
                  <a:rPr lang="en-US" altLang="zh-CN" dirty="0"/>
                  <a:t>The safety property may be too restrictive.</a:t>
                </a:r>
              </a:p>
              <a:p>
                <a:r>
                  <a:rPr lang="en-US" altLang="zh-CN" dirty="0"/>
                  <a:t>Weaken the safety property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dirty="0"/>
                  <a:t>) to allow more deviations.</a:t>
                </a:r>
              </a:p>
              <a:p>
                <a:r>
                  <a:rPr lang="en-US" altLang="zh-CN" dirty="0"/>
                  <a:t>Use scenario:</a:t>
                </a:r>
              </a:p>
              <a:p>
                <a:pPr marL="1143000" lvl="1" indent="-457200"/>
                <a:r>
                  <a:rPr lang="en-US" altLang="zh-CN" dirty="0"/>
                  <a:t>Wrapper fails to find an ideal solution,</a:t>
                </a:r>
              </a:p>
              <a:p>
                <a:pPr marL="1143000" lvl="1" indent="-457200"/>
                <a:r>
                  <a:rPr lang="en-US" altLang="zh-CN" dirty="0"/>
                  <a:t>Weaken the safety property, and then </a:t>
                </a:r>
              </a:p>
              <a:p>
                <a:pPr marL="1143000" lvl="1" indent="-457200"/>
                <a:r>
                  <a:rPr lang="en-US" altLang="zh-CN" dirty="0"/>
                  <a:t>Re-apply wrapper.</a:t>
                </a:r>
                <a:endParaRPr lang="zh-CN" altLang="en-US" dirty="0"/>
              </a:p>
            </p:txBody>
          </p:sp>
        </mc:Choice>
        <mc:Fallback xmlns="">
          <p:sp>
            <p:nvSpPr>
              <p:cNvPr id="3" name="内容占位符 2">
                <a:extLst>
                  <a:ext uri="{FF2B5EF4-FFF2-40B4-BE49-F238E27FC236}">
                    <a16:creationId xmlns:a16="http://schemas.microsoft.com/office/drawing/2014/main" id="{D006D915-C0C3-A13D-E0FF-1388C69BBDEB}"/>
                  </a:ext>
                </a:extLst>
              </p:cNvPr>
              <p:cNvSpPr>
                <a:spLocks noGrp="1" noRot="1" noChangeAspect="1" noMove="1" noResize="1" noEditPoints="1" noAdjustHandles="1" noChangeArrowheads="1" noChangeShapeType="1" noTextEdit="1"/>
              </p:cNvSpPr>
              <p:nvPr>
                <p:ph idx="1"/>
              </p:nvPr>
            </p:nvSpPr>
            <p:spPr>
              <a:xfrm>
                <a:off x="5373043" y="1825625"/>
                <a:ext cx="6453701" cy="4351338"/>
              </a:xfrm>
              <a:blipFill>
                <a:blip r:embed="rId3"/>
                <a:stretch>
                  <a:fillRect l="-1889"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FC0879E-8DAB-8634-BADF-2B60F3FA5B98}"/>
              </a:ext>
            </a:extLst>
          </p:cNvPr>
          <p:cNvSpPr>
            <a:spLocks noGrp="1"/>
          </p:cNvSpPr>
          <p:nvPr>
            <p:ph type="sldNum" sz="quarter" idx="12"/>
          </p:nvPr>
        </p:nvSpPr>
        <p:spPr/>
        <p:txBody>
          <a:bodyPr/>
          <a:lstStyle/>
          <a:p>
            <a:fld id="{74A724E5-CF81-458D-9F9A-C575B439CC43}" type="slidenum">
              <a:rPr lang="zh-CN" altLang="en-US" smtClean="0"/>
              <a:t>61</a:t>
            </a:fld>
            <a:endParaRPr lang="zh-CN" altLang="en-US"/>
          </a:p>
        </p:txBody>
      </p:sp>
      <p:graphicFrame>
        <p:nvGraphicFramePr>
          <p:cNvPr id="5" name="内容占位符 4">
            <a:extLst>
              <a:ext uri="{FF2B5EF4-FFF2-40B4-BE49-F238E27FC236}">
                <a16:creationId xmlns:a16="http://schemas.microsoft.com/office/drawing/2014/main" id="{B9EF5CE0-D03B-16FC-F10E-CF767F3225AD}"/>
              </a:ext>
            </a:extLst>
          </p:cNvPr>
          <p:cNvGraphicFramePr>
            <a:graphicFrameLocks/>
          </p:cNvGraphicFramePr>
          <p:nvPr>
            <p:extLst>
              <p:ext uri="{D42A27DB-BD31-4B8C-83A1-F6EECF244321}">
                <p14:modId xmlns:p14="http://schemas.microsoft.com/office/powerpoint/2010/main" val="3034448923"/>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箭头: 下 6">
            <a:extLst>
              <a:ext uri="{FF2B5EF4-FFF2-40B4-BE49-F238E27FC236}">
                <a16:creationId xmlns:a16="http://schemas.microsoft.com/office/drawing/2014/main" id="{0924C572-F01D-9037-A5FF-AFAA3E57650F}"/>
              </a:ext>
            </a:extLst>
          </p:cNvPr>
          <p:cNvSpPr/>
          <p:nvPr/>
        </p:nvSpPr>
        <p:spPr>
          <a:xfrm>
            <a:off x="1398050" y="333758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3613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5B881-4EE2-B253-25CE-95E8B484B846}"/>
              </a:ext>
            </a:extLst>
          </p:cNvPr>
          <p:cNvSpPr>
            <a:spLocks noGrp="1"/>
          </p:cNvSpPr>
          <p:nvPr>
            <p:ph type="title"/>
          </p:nvPr>
        </p:nvSpPr>
        <p:spPr/>
        <p:txBody>
          <a:bodyPr/>
          <a:lstStyle/>
          <a:p>
            <a:r>
              <a:rPr lang="en-US" altLang="zh-CN" dirty="0"/>
              <a:t>Labeled Transition System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F6AACF-A326-FC75-B95B-642215F7CD0D}"/>
                  </a:ext>
                </a:extLst>
              </p:cNvPr>
              <p:cNvSpPr>
                <a:spLocks noGrp="1"/>
              </p:cNvSpPr>
              <p:nvPr>
                <p:ph idx="1"/>
              </p:nvPr>
            </p:nvSpPr>
            <p:spPr>
              <a:xfrm>
                <a:off x="838200" y="1825625"/>
                <a:ext cx="10515600" cy="4895850"/>
              </a:xfrm>
            </p:spPr>
            <p:txBody>
              <a:bodyPr>
                <a:normAutofit/>
              </a:bodyPr>
              <a:lstStyle/>
              <a:p>
                <a:r>
                  <a:rPr lang="en-US" altLang="zh-CN" dirty="0"/>
                  <a:t>An LTS is a tuple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 </a:t>
                </a:r>
                <a:r>
                  <a:rPr lang="en-US" altLang="zh-CN" dirty="0"/>
                  <a:t>where:</a:t>
                </a:r>
              </a:p>
              <a:p>
                <a:pPr marL="1143000" lvl="1" indent="-457200"/>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is a finite set of states,</a:t>
                </a:r>
              </a:p>
              <a:p>
                <a:pPr marL="1143000" lvl="1" indent="-457200"/>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oMath>
                </a14:m>
                <a:r>
                  <a:rPr lang="zh-CN" altLang="en-US" dirty="0"/>
                  <a:t> </a:t>
                </a:r>
                <a:r>
                  <a:rPr lang="en-US" altLang="zh-CN" dirty="0"/>
                  <a:t>is a finite set of events, also called </a:t>
                </a:r>
                <a:r>
                  <a:rPr lang="en-US" altLang="zh-CN" i="1" dirty="0"/>
                  <a:t>alphabet</a:t>
                </a:r>
                <a:r>
                  <a:rPr lang="en-US" altLang="zh-CN" dirty="0"/>
                  <a:t> of T,</a:t>
                </a:r>
              </a:p>
              <a:p>
                <a:pPr marL="1143000" lvl="1" indent="-457200"/>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zh-CN" altLang="en-US" dirty="0"/>
                  <a:t> </a:t>
                </a:r>
                <a:r>
                  <a:rPr lang="en-US" altLang="zh-CN" dirty="0"/>
                  <a:t>defines the state transitions,</a:t>
                </a:r>
              </a:p>
              <a:p>
                <a:pPr marL="1143000" lvl="1" indent="-457200"/>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a14:m>
                <a:r>
                  <a:rPr lang="zh-CN" altLang="en-US" dirty="0"/>
                  <a:t> </a:t>
                </a:r>
                <a:r>
                  <a:rPr lang="en-US" altLang="zh-CN" dirty="0"/>
                  <a:t>is the initial state.</a:t>
                </a:r>
              </a:p>
              <a:p>
                <a:pPr marL="457200" indent="-457200"/>
                <a:r>
                  <a:rPr lang="en-US" altLang="zh-CN" dirty="0"/>
                  <a:t>A </a:t>
                </a:r>
                <a:r>
                  <a:rPr lang="en-US" altLang="zh-CN" i="1" dirty="0"/>
                  <a:t>trace </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oMath>
                </a14:m>
                <a:r>
                  <a:rPr lang="en-US" altLang="zh-CN" i="1" dirty="0"/>
                  <a:t> </a:t>
                </a:r>
                <a:r>
                  <a:rPr lang="en-US" altLang="zh-CN" dirty="0"/>
                  <a:t>is an event sequence, </a:t>
                </a:r>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oMath>
                </a14:m>
                <a:r>
                  <a:rPr lang="en-US" altLang="zh-CN" i="1" dirty="0"/>
                  <a:t> </a:t>
                </a:r>
                <a:r>
                  <a:rPr lang="en-US" altLang="zh-CN" dirty="0"/>
                  <a:t>is the set of all traces.</a:t>
                </a:r>
              </a:p>
              <a:p>
                <a:r>
                  <a:rPr lang="en-US" altLang="zh-CN" i="1" dirty="0"/>
                  <a:t>Parallel composition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i="1" dirty="0"/>
                  <a:t> </a:t>
                </a:r>
                <a:r>
                  <a:rPr lang="en-US" altLang="zh-CN" dirty="0"/>
                  <a:t>synchronizes on the same events and interleave on the others.</a:t>
                </a:r>
              </a:p>
              <a:p>
                <a:r>
                  <a:rPr lang="en-US" altLang="zh-CN" i="1" dirty="0"/>
                  <a:t>Safety LTS: </a:t>
                </a:r>
                <a:r>
                  <a:rPr lang="en-US" altLang="zh-CN" dirty="0"/>
                  <a:t>an LTS describing the good behavior.</a:t>
                </a:r>
                <a:endParaRPr lang="en-US" altLang="zh-CN" i="1" dirty="0"/>
              </a:p>
            </p:txBody>
          </p:sp>
        </mc:Choice>
        <mc:Fallback xmlns="">
          <p:sp>
            <p:nvSpPr>
              <p:cNvPr id="3" name="内容占位符 2">
                <a:extLst>
                  <a:ext uri="{FF2B5EF4-FFF2-40B4-BE49-F238E27FC236}">
                    <a16:creationId xmlns:a16="http://schemas.microsoft.com/office/drawing/2014/main" id="{ECF6AACF-A326-FC75-B95B-642215F7CD0D}"/>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217" t="-211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50E816A-556A-AACA-BEED-6408EB7E1408}"/>
              </a:ext>
            </a:extLst>
          </p:cNvPr>
          <p:cNvSpPr>
            <a:spLocks noGrp="1"/>
          </p:cNvSpPr>
          <p:nvPr>
            <p:ph type="sldNum" sz="quarter" idx="12"/>
          </p:nvPr>
        </p:nvSpPr>
        <p:spPr/>
        <p:txBody>
          <a:bodyPr/>
          <a:lstStyle/>
          <a:p>
            <a:fld id="{74A724E5-CF81-458D-9F9A-C575B439CC43}" type="slidenum">
              <a:rPr lang="zh-CN" altLang="en-US" smtClean="0"/>
              <a:t>62</a:t>
            </a:fld>
            <a:endParaRPr lang="zh-CN" altLang="en-US"/>
          </a:p>
        </p:txBody>
      </p:sp>
    </p:spTree>
    <p:extLst>
      <p:ext uri="{BB962C8B-B14F-4D97-AF65-F5344CB8AC3E}">
        <p14:creationId xmlns:p14="http://schemas.microsoft.com/office/powerpoint/2010/main" val="27219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66E76-AB1D-B844-18C5-ECFC2FD12E47}"/>
              </a:ext>
            </a:extLst>
          </p:cNvPr>
          <p:cNvSpPr>
            <a:spLocks noGrp="1"/>
          </p:cNvSpPr>
          <p:nvPr>
            <p:ph type="title"/>
          </p:nvPr>
        </p:nvSpPr>
        <p:spPr/>
        <p:txBody>
          <a:bodyPr/>
          <a:lstStyle/>
          <a:p>
            <a:r>
              <a:rPr lang="en-US" altLang="zh-CN" dirty="0"/>
              <a:t>Robustness Representation and Explanation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7B4CC1-1CAA-4694-77A7-AE2A31AEDFC6}"/>
                  </a:ext>
                </a:extLst>
              </p:cNvPr>
              <p:cNvSpPr>
                <a:spLocks noGrp="1"/>
              </p:cNvSpPr>
              <p:nvPr>
                <p:ph idx="1"/>
              </p:nvPr>
            </p:nvSpPr>
            <p:spPr>
              <a:xfrm>
                <a:off x="838200" y="1825625"/>
                <a:ext cx="10515600" cy="2028458"/>
              </a:xfrm>
            </p:spPr>
            <p:txBody>
              <a:bodyPr/>
              <a:lstStyle/>
              <a:p>
                <a:r>
                  <a:rPr lang="en-US" altLang="zh-CN" dirty="0"/>
                  <a:t>Assume robustness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e>
                    </m:d>
                  </m:oMath>
                </a14:m>
                <a:r>
                  <a:rPr lang="en-US" altLang="zh-CN" dirty="0"/>
                  <a:t>.</a:t>
                </a:r>
              </a:p>
              <a:p>
                <a:r>
                  <a:rPr lang="en-US" altLang="zh-CN" i="1" dirty="0"/>
                  <a:t>Equivalence classes: </a:t>
                </a:r>
                <a:r>
                  <a:rPr lang="en-US" altLang="zh-CN" dirty="0"/>
                  <a:t>a normal execution + the first deviated action</a:t>
                </a:r>
              </a:p>
              <a:p>
                <a:pPr marL="1143000" lvl="1" indent="-457200"/>
                <a:r>
                  <a:rPr lang="en-US" altLang="zh-CN" i="1" dirty="0"/>
                  <a:t>Class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i="1" dirty="0"/>
                  <a:t>: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b="0" i="1" smtClean="0">
                                <a:latin typeface="Cambria Math" panose="02040503050406030204" pitchFamily="18" charset="0"/>
                              </a:rPr>
                              <m:t>,</m:t>
                            </m:r>
                            <m:r>
                              <a:rPr lang="en-US" altLang="zh-CN" i="1">
                                <a:latin typeface="Cambria Math" panose="02040503050406030204" pitchFamily="18" charset="0"/>
                              </a:rPr>
                              <m:t>…</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d>
                      </m:e>
                    </m:d>
                  </m:oMath>
                </a14:m>
                <a:endParaRPr lang="en-US" altLang="zh-CN" i="1" dirty="0"/>
              </a:p>
              <a:p>
                <a:pPr marL="1143000" lvl="1" indent="-457200"/>
                <a:r>
                  <a:rPr lang="en-US" altLang="zh-CN" i="1" dirty="0"/>
                  <a:t>Class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i="1" dirty="0"/>
                  <a:t>: </a:t>
                </a:r>
                <a14:m>
                  <m:oMath xmlns:m="http://schemas.openxmlformats.org/officeDocument/2006/math">
                    <m:d>
                      <m:dPr>
                        <m:begChr m:val="{"/>
                        <m:endChr m:val="}"/>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e>
                    </m:d>
                  </m:oMath>
                </a14:m>
                <a:endParaRPr lang="en-US" altLang="zh-CN" i="1" dirty="0"/>
              </a:p>
            </p:txBody>
          </p:sp>
        </mc:Choice>
        <mc:Fallback xmlns="">
          <p:sp>
            <p:nvSpPr>
              <p:cNvPr id="3" name="内容占位符 2">
                <a:extLst>
                  <a:ext uri="{FF2B5EF4-FFF2-40B4-BE49-F238E27FC236}">
                    <a16:creationId xmlns:a16="http://schemas.microsoft.com/office/drawing/2014/main" id="{3C7B4CC1-1CAA-4694-77A7-AE2A31AEDFC6}"/>
                  </a:ext>
                </a:extLst>
              </p:cNvPr>
              <p:cNvSpPr>
                <a:spLocks noGrp="1" noRot="1" noChangeAspect="1" noMove="1" noResize="1" noEditPoints="1" noAdjustHandles="1" noChangeArrowheads="1" noChangeShapeType="1" noTextEdit="1"/>
              </p:cNvSpPr>
              <p:nvPr>
                <p:ph idx="1"/>
              </p:nvPr>
            </p:nvSpPr>
            <p:spPr>
              <a:xfrm>
                <a:off x="838200" y="1825625"/>
                <a:ext cx="10515600" cy="2028458"/>
              </a:xfrm>
              <a:blipFill>
                <a:blip r:embed="rId3"/>
                <a:stretch>
                  <a:fillRect l="-1217" t="-5105" b="-270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A0BA8FC-22D4-8099-AE81-B3DCBACE9763}"/>
              </a:ext>
            </a:extLst>
          </p:cNvPr>
          <p:cNvSpPr>
            <a:spLocks noGrp="1"/>
          </p:cNvSpPr>
          <p:nvPr>
            <p:ph type="sldNum" sz="quarter" idx="12"/>
          </p:nvPr>
        </p:nvSpPr>
        <p:spPr/>
        <p:txBody>
          <a:bodyPr/>
          <a:lstStyle/>
          <a:p>
            <a:fld id="{74A724E5-CF81-458D-9F9A-C575B439CC43}" type="slidenum">
              <a:rPr lang="zh-CN" altLang="en-US" smtClean="0"/>
              <a:t>63</a:t>
            </a:fld>
            <a:endParaRPr lang="zh-CN" altLang="en-US" dirty="0"/>
          </a:p>
        </p:txBody>
      </p:sp>
      <p:pic>
        <p:nvPicPr>
          <p:cNvPr id="25" name="图片 24" descr="图示&#10;&#10;中度可信度描述已自动生成">
            <a:extLst>
              <a:ext uri="{FF2B5EF4-FFF2-40B4-BE49-F238E27FC236}">
                <a16:creationId xmlns:a16="http://schemas.microsoft.com/office/drawing/2014/main" id="{7C57E247-8B2B-CCEB-1C3F-E271503D5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8688" y="3069915"/>
            <a:ext cx="2825799" cy="3768497"/>
          </a:xfrm>
          <a:prstGeom prst="rect">
            <a:avLst/>
          </a:prstGeom>
        </p:spPr>
      </p:pic>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48BCE122-826C-F431-8780-7F619AFBF2AD}"/>
                  </a:ext>
                </a:extLst>
              </p:cNvPr>
              <p:cNvSpPr txBox="1">
                <a:spLocks/>
              </p:cNvSpPr>
              <p:nvPr/>
            </p:nvSpPr>
            <p:spPr>
              <a:xfrm>
                <a:off x="838200" y="3989020"/>
                <a:ext cx="7270488" cy="15738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altLang="zh-CN" i="1" dirty="0"/>
                  <a:t>Explanation: </a:t>
                </a:r>
                <a:r>
                  <a:rPr lang="en-US" altLang="zh-CN" dirty="0"/>
                  <a:t>use a deviation model </a:t>
                </a:r>
                <a14:m>
                  <m:oMath xmlns:m="http://schemas.openxmlformats.org/officeDocument/2006/math">
                    <m:r>
                      <a:rPr lang="en-US" altLang="zh-CN" i="1" smtClean="0">
                        <a:latin typeface="Cambria Math" panose="02040503050406030204" pitchFamily="18" charset="0"/>
                      </a:rPr>
                      <m:t>𝐷</m:t>
                    </m:r>
                  </m:oMath>
                </a14:m>
                <a:r>
                  <a:rPr lang="en-US" altLang="zh-CN" i="1" dirty="0"/>
                  <a:t> </a:t>
                </a:r>
                <a:r>
                  <a:rPr lang="en-US" altLang="zh-CN" dirty="0"/>
                  <a:t>to match the deviations.</a:t>
                </a:r>
              </a:p>
              <a:p>
                <a:pPr marL="1143000" lvl="1" indent="-457200"/>
                <a:r>
                  <a:rPr lang="en-US" altLang="zh-CN" dirty="0"/>
                  <a:t>E.g., </a:t>
                </a:r>
                <a14:m>
                  <m:oMath xmlns:m="http://schemas.openxmlformats.org/officeDocument/2006/math">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r>
                      <a:rPr lang="en-US" altLang="zh-CN" i="1" smtClean="0">
                        <a:latin typeface="Cambria Math" panose="02040503050406030204" pitchFamily="18" charset="0"/>
                      </a:rPr>
                      <m:t>𝐵</m:t>
                    </m:r>
                    <m:r>
                      <a:rPr lang="en-US" altLang="zh-CN" i="1" smtClean="0">
                        <a:latin typeface="Cambria Math" panose="02040503050406030204" pitchFamily="18" charset="0"/>
                      </a:rPr>
                      <m:t>⟩</m:t>
                    </m:r>
                  </m:oMath>
                </a14:m>
                <a:r>
                  <a:rPr lang="en-US" altLang="zh-CN" i="1"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smtClean="0">
                        <a:latin typeface="Cambria Math" panose="02040503050406030204" pitchFamily="18" charset="0"/>
                      </a:rPr>
                      <m:t>,</m:t>
                    </m:r>
                    <m:r>
                      <a:rPr lang="en-US" altLang="zh-CN" i="1" smtClean="0">
                        <a:solidFill>
                          <a:srgbClr val="FF0000"/>
                        </a:solidFill>
                        <a:latin typeface="Cambria Math" panose="02040503050406030204" pitchFamily="18" charset="0"/>
                      </a:rPr>
                      <m:t>𝑂𝑚𝑖𝑠𝑠𝑖𝑜𝑛</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oMath>
                </a14:m>
                <a:endParaRPr lang="en-US" altLang="zh-CN" dirty="0"/>
              </a:p>
            </p:txBody>
          </p:sp>
        </mc:Choice>
        <mc:Fallback xmlns="">
          <p:sp>
            <p:nvSpPr>
              <p:cNvPr id="26" name="内容占位符 2">
                <a:extLst>
                  <a:ext uri="{FF2B5EF4-FFF2-40B4-BE49-F238E27FC236}">
                    <a16:creationId xmlns:a16="http://schemas.microsoft.com/office/drawing/2014/main" id="{48BCE122-826C-F431-8780-7F619AFBF2AD}"/>
                  </a:ext>
                </a:extLst>
              </p:cNvPr>
              <p:cNvSpPr txBox="1">
                <a:spLocks noRot="1" noChangeAspect="1" noMove="1" noResize="1" noEditPoints="1" noAdjustHandles="1" noChangeArrowheads="1" noChangeShapeType="1" noTextEdit="1"/>
              </p:cNvSpPr>
              <p:nvPr/>
            </p:nvSpPr>
            <p:spPr>
              <a:xfrm>
                <a:off x="838200" y="3989020"/>
                <a:ext cx="7270488" cy="1573803"/>
              </a:xfrm>
              <a:prstGeom prst="rect">
                <a:avLst/>
              </a:prstGeom>
              <a:blipFill>
                <a:blip r:embed="rId5"/>
                <a:stretch>
                  <a:fillRect l="-1762" t="-6564" r="-1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025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0403F-945E-31C4-5A80-33D9FF546C1E}"/>
              </a:ext>
            </a:extLst>
          </p:cNvPr>
          <p:cNvSpPr>
            <a:spLocks noGrp="1"/>
          </p:cNvSpPr>
          <p:nvPr>
            <p:ph type="title"/>
          </p:nvPr>
        </p:nvSpPr>
        <p:spPr/>
        <p:txBody>
          <a:bodyPr/>
          <a:lstStyle/>
          <a:p>
            <a:r>
              <a:rPr lang="en-US" altLang="zh-CN" dirty="0"/>
              <a:t>Optimal Robustification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F2AC5B-D2FA-2988-A4FB-D64F3D714940}"/>
                  </a:ext>
                </a:extLst>
              </p:cNvPr>
              <p:cNvSpPr>
                <a:spLocks noGrp="1"/>
              </p:cNvSpPr>
              <p:nvPr>
                <p:ph idx="1"/>
              </p:nvPr>
            </p:nvSpPr>
            <p:spPr/>
            <p:txBody>
              <a:bodyPr>
                <a:normAutofit lnSpcReduction="10000"/>
              </a:bodyPr>
              <a:lstStyle/>
              <a:p>
                <a:r>
                  <a:rPr lang="en-US" altLang="zh-CN" i="1" dirty="0"/>
                  <a:t>Preferred Behavior</a:t>
                </a:r>
                <a:r>
                  <a:rPr lang="en-US" altLang="zh-CN" dirty="0"/>
                  <a:t>: a set of scenarios </a:t>
                </a:r>
                <a14:m>
                  <m:oMath xmlns:m="http://schemas.openxmlformats.org/officeDocument/2006/math">
                    <m:r>
                      <a:rPr lang="en-US" altLang="zh-CN" b="0" i="1" smtClean="0">
                        <a:latin typeface="Cambria Math" panose="02040503050406030204" pitchFamily="18" charset="0"/>
                      </a:rPr>
                      <m:t>𝑉</m:t>
                    </m:r>
                  </m:oMath>
                </a14:m>
                <a:r>
                  <a:rPr lang="en-US" altLang="zh-CN" dirty="0"/>
                  <a:t> that the new design should retain, each associated with an importance value.</a:t>
                </a:r>
              </a:p>
              <a:p>
                <a:r>
                  <a:rPr lang="en-US" altLang="zh-CN" dirty="0" err="1"/>
                  <a:t>Obsrv</a:t>
                </a:r>
                <a:r>
                  <a:rPr lang="en-US" altLang="zh-CN" dirty="0"/>
                  <a:t>./Ctrl.: a set of observable and controllable events </a:t>
                </a:r>
                <a14:m>
                  <m:oMath xmlns:m="http://schemas.openxmlformats.org/officeDocument/2006/math">
                    <m:r>
                      <a:rPr lang="en-US" altLang="zh-CN" i="1" dirty="0" smtClean="0">
                        <a:latin typeface="Cambria Math" panose="02040503050406030204" pitchFamily="18" charset="0"/>
                      </a:rPr>
                      <m:t>𝐴</m:t>
                    </m:r>
                  </m:oMath>
                </a14:m>
                <a:r>
                  <a:rPr lang="en-US" altLang="zh-CN" dirty="0"/>
                  <a:t>.</a:t>
                </a:r>
              </a:p>
              <a:p>
                <a:r>
                  <a:rPr lang="en-US" altLang="zh-CN" i="1" dirty="0"/>
                  <a:t>Implementation Cost</a:t>
                </a:r>
                <a:r>
                  <a:rPr lang="en-US" altLang="zh-CN" dirty="0"/>
                  <a:t>: the costs associated to observing and/or controlling a set of events </a:t>
                </a:r>
                <a14:m>
                  <m:oMath xmlns:m="http://schemas.openxmlformats.org/officeDocument/2006/math">
                    <m:r>
                      <a:rPr lang="en-US" altLang="zh-CN" b="0" i="1" smtClean="0">
                        <a:latin typeface="Cambria Math" panose="02040503050406030204" pitchFamily="18" charset="0"/>
                      </a:rPr>
                      <m:t>𝐴</m:t>
                    </m:r>
                  </m:oMath>
                </a14:m>
                <a:r>
                  <a:rPr lang="en-US" altLang="zh-CN" dirty="0"/>
                  <a:t>.</a:t>
                </a:r>
              </a:p>
              <a:p>
                <a:r>
                  <a:rPr lang="en-US" altLang="zh-CN" i="1" dirty="0"/>
                  <a:t>Optimal Robustification </a:t>
                </a:r>
                <a14:m>
                  <m:oMath xmlns:m="http://schemas.openxmlformats.org/officeDocument/2006/math">
                    <m:r>
                      <a:rPr lang="en-US" altLang="zh-CN" b="0" i="1" smtClean="0">
                        <a:latin typeface="Cambria Math" panose="02040503050406030204" pitchFamily="18" charset="0"/>
                      </a:rPr>
                      <m:t>𝑂𝑝𝑡</m:t>
                    </m:r>
                    <m:r>
                      <a:rPr lang="en-US" altLang="zh-CN" b="0" i="1" smtClean="0">
                        <a:latin typeface="Cambria Math" panose="02040503050406030204" pitchFamily="18" charset="0"/>
                      </a:rPr>
                      <m:t>(</m:t>
                    </m:r>
                    <m:r>
                      <a:rPr lang="en-US" altLang="zh-CN" b="0" i="1" smtClean="0">
                        <a:latin typeface="Cambria Math" panose="02040503050406030204" pitchFamily="18" charset="0"/>
                      </a:rPr>
                      <m:t>𝑅𝑏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en-US" altLang="zh-CN" dirty="0"/>
                  <a:t>: find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 ⟩</m:t>
                    </m:r>
                  </m:oMath>
                </a14:m>
                <a:r>
                  <a:rPr lang="zh-CN" altLang="en-US" dirty="0"/>
                  <a:t> </a:t>
                </a:r>
                <a:r>
                  <a:rPr lang="en-US" altLang="zh-CN" dirty="0" err="1"/>
                  <a:t>s.t.</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E</m:t>
                        </m:r>
                      </m:e>
                      <m:sup>
                        <m:r>
                          <a:rPr lang="en-US" altLang="zh-CN" b="0" i="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a:t> </a:t>
                </a:r>
                <a:r>
                  <a:rPr lang="en-US" altLang="zh-CN" dirty="0"/>
                  <a:t>are all retained in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and utility function </a:t>
                </a:r>
                <a14:m>
                  <m:oMath xmlns:m="http://schemas.openxmlformats.org/officeDocument/2006/math">
                    <m:r>
                      <a:rPr lang="en-US" altLang="zh-CN" b="0" i="1" smtClean="0">
                        <a:latin typeface="Cambria Math" panose="02040503050406030204" pitchFamily="18" charset="0"/>
                      </a:rPr>
                      <m:t>𝑈</m:t>
                    </m:r>
                  </m:oMath>
                </a14:m>
                <a:r>
                  <a:rPr lang="zh-CN" altLang="en-US" dirty="0"/>
                  <a:t> </a:t>
                </a:r>
                <a:r>
                  <a:rPr lang="en-US" altLang="zh-CN" dirty="0"/>
                  <a:t>is maximized:</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𝑉</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e>
                      </m:d>
                    </m:oMath>
                  </m:oMathPara>
                </a14:m>
                <a:endParaRPr lang="zh-CN" altLang="en-US" dirty="0"/>
              </a:p>
            </p:txBody>
          </p:sp>
        </mc:Choice>
        <mc:Fallback xmlns="">
          <p:sp>
            <p:nvSpPr>
              <p:cNvPr id="3" name="内容占位符 2">
                <a:extLst>
                  <a:ext uri="{FF2B5EF4-FFF2-40B4-BE49-F238E27FC236}">
                    <a16:creationId xmlns:a16="http://schemas.microsoft.com/office/drawing/2014/main" id="{5BF2AC5B-D2FA-2988-A4FB-D64F3D714940}"/>
                  </a:ext>
                </a:extLst>
              </p:cNvPr>
              <p:cNvSpPr>
                <a:spLocks noGrp="1" noRot="1" noChangeAspect="1" noMove="1" noResize="1" noEditPoints="1" noAdjustHandles="1" noChangeArrowheads="1" noChangeShapeType="1" noTextEdit="1"/>
              </p:cNvSpPr>
              <p:nvPr>
                <p:ph idx="1"/>
              </p:nvPr>
            </p:nvSpPr>
            <p:spPr>
              <a:blipFill>
                <a:blip r:embed="rId3"/>
                <a:stretch>
                  <a:fillRect l="-1217" t="-336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1A9F0C5-1D0E-3027-021D-EF46A8A0B652}"/>
              </a:ext>
            </a:extLst>
          </p:cNvPr>
          <p:cNvSpPr>
            <a:spLocks noGrp="1"/>
          </p:cNvSpPr>
          <p:nvPr>
            <p:ph type="sldNum" sz="quarter" idx="12"/>
          </p:nvPr>
        </p:nvSpPr>
        <p:spPr/>
        <p:txBody>
          <a:bodyPr/>
          <a:lstStyle/>
          <a:p>
            <a:fld id="{74A724E5-CF81-458D-9F9A-C575B439CC43}" type="slidenum">
              <a:rPr lang="zh-CN" altLang="en-US" smtClean="0"/>
              <a:t>64</a:t>
            </a:fld>
            <a:endParaRPr lang="zh-CN" altLang="en-US"/>
          </a:p>
        </p:txBody>
      </p:sp>
    </p:spTree>
    <p:extLst>
      <p:ext uri="{BB962C8B-B14F-4D97-AF65-F5344CB8AC3E}">
        <p14:creationId xmlns:p14="http://schemas.microsoft.com/office/powerpoint/2010/main" val="291054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8B96-DD14-4D4C-BDCE-8A82488E62CC}"/>
              </a:ext>
            </a:extLst>
          </p:cNvPr>
          <p:cNvSpPr>
            <a:spLocks noGrp="1"/>
          </p:cNvSpPr>
          <p:nvPr>
            <p:ph type="title"/>
          </p:nvPr>
        </p:nvSpPr>
        <p:spPr/>
        <p:txBody>
          <a:bodyPr/>
          <a:lstStyle/>
          <a:p>
            <a:r>
              <a:rPr lang="en-US" altLang="zh-CN" dirty="0"/>
              <a:t>Challenge: How to Weaken?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627F49-02AF-5051-FC16-9C0690F11D45}"/>
                  </a:ext>
                </a:extLst>
              </p:cNvPr>
              <p:cNvSpPr>
                <a:spLocks noGrp="1"/>
              </p:cNvSpPr>
              <p:nvPr>
                <p:ph idx="1"/>
              </p:nvPr>
            </p:nvSpPr>
            <p:spPr/>
            <p:txBody>
              <a:bodyPr/>
              <a:lstStyle/>
              <a:p>
                <a:r>
                  <a:rPr lang="en-US" altLang="zh-CN" dirty="0"/>
                  <a:t>LTL safety invariants in </a:t>
                </a:r>
                <a14:m>
                  <m:oMath xmlns:m="http://schemas.openxmlformats.org/officeDocument/2006/math">
                    <m:r>
                      <a:rPr lang="en-US" altLang="zh-CN" b="1" i="1" smtClean="0">
                        <a:latin typeface="Cambria Math" panose="02040503050406030204" pitchFamily="18" charset="0"/>
                      </a:rPr>
                      <m:t>𝑮</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𝜓</m:t>
                    </m:r>
                    <m:r>
                      <a:rPr lang="en-US" altLang="zh-CN" b="0" i="1" smtClean="0">
                        <a:latin typeface="Cambria Math" panose="02040503050406030204" pitchFamily="18" charset="0"/>
                      </a:rPr>
                      <m:t>)</m:t>
                    </m:r>
                  </m:oMath>
                </a14:m>
                <a:r>
                  <a:rPr lang="en-US" altLang="zh-CN" dirty="0"/>
                  <a:t>:</a:t>
                </a:r>
              </a:p>
              <a:p>
                <a:pPr marL="1143000" lvl="1" indent="-457200"/>
                <a14:m>
                  <m:oMath xmlns:m="http://schemas.openxmlformats.org/officeDocument/2006/math">
                    <m:r>
                      <a:rPr lang="en-US" altLang="zh-CN" b="1" i="1" smtClean="0">
                        <a:latin typeface="Cambria Math" panose="02040503050406030204" pitchFamily="18" charset="0"/>
                      </a:rPr>
                      <m:t>𝑮</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𝐹𝑖𝑟𝑒𝑑</m:t>
                        </m:r>
                        <m:r>
                          <a:rPr lang="en-US" altLang="zh-CN" b="0" i="1" smtClean="0">
                            <a:latin typeface="Cambria Math" panose="02040503050406030204" pitchFamily="18" charset="0"/>
                          </a:rPr>
                          <m:t>→</m:t>
                        </m:r>
                        <m:r>
                          <a:rPr lang="en-US" altLang="zh-CN" b="0" i="1" smtClean="0">
                            <a:latin typeface="Cambria Math" panose="02040503050406030204" pitchFamily="18" charset="0"/>
                          </a:rPr>
                          <m:t>𝑆𝑝𝑟𝑒𝑎𝑑𝑒𝑟𝐼𝑛</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𝑮</m:t>
                    </m:r>
                    <m:r>
                      <a:rPr lang="en-US" altLang="zh-CN" b="0" i="1" smtClean="0">
                        <a:latin typeface="Cambria Math" panose="02040503050406030204" pitchFamily="18" charset="0"/>
                      </a:rPr>
                      <m:t>(</m:t>
                    </m:r>
                    <m:r>
                      <a:rPr lang="en-US" altLang="zh-CN" b="0" i="1" smtClean="0">
                        <a:latin typeface="Cambria Math" panose="02040503050406030204" pitchFamily="18" charset="0"/>
                      </a:rPr>
                      <m:t>𝐸𝑏𝑒𝑎𝑚</m:t>
                    </m:r>
                    <m:r>
                      <a:rPr lang="en-US" altLang="zh-CN" b="0" i="1" smtClean="0">
                        <a:latin typeface="Cambria Math" panose="02040503050406030204" pitchFamily="18" charset="0"/>
                      </a:rPr>
                      <m:t>∧</m:t>
                    </m:r>
                    <m:r>
                      <a:rPr lang="en-US" altLang="zh-CN" b="0" i="1" smtClean="0">
                        <a:latin typeface="Cambria Math" panose="02040503050406030204" pitchFamily="18" charset="0"/>
                      </a:rPr>
                      <m:t>𝐹𝑖𝑟𝑒𝑑</m:t>
                    </m:r>
                    <m:r>
                      <a:rPr lang="en-US" altLang="zh-CN" b="0" i="1" smtClean="0">
                        <a:latin typeface="Cambria Math" panose="02040503050406030204" pitchFamily="18" charset="0"/>
                      </a:rPr>
                      <m:t>→!</m:t>
                    </m:r>
                    <m:r>
                      <a:rPr lang="en-US" altLang="zh-CN" b="0" i="1" smtClean="0">
                        <a:latin typeface="Cambria Math" panose="02040503050406030204" pitchFamily="18" charset="0"/>
                      </a:rPr>
                      <m:t>𝑆𝑝𝑟𝑒𝑎𝑑𝑒𝑟𝐼𝑛</m:t>
                    </m:r>
                    <m:r>
                      <a:rPr lang="en-US" altLang="zh-CN" b="0" i="1" smtClean="0">
                        <a:latin typeface="Cambria Math" panose="02040503050406030204" pitchFamily="18" charset="0"/>
                      </a:rPr>
                      <m:t>)</m:t>
                    </m:r>
                  </m:oMath>
                </a14:m>
                <a:endParaRPr lang="en-US" altLang="zh-CN" b="1" dirty="0"/>
              </a:p>
              <a:p>
                <a:pPr marL="1143000" lvl="1" indent="-457200"/>
                <a:r>
                  <a:rPr lang="en-US" altLang="zh-CN" dirty="0"/>
                  <a:t>Translated to a safety LTS.</a:t>
                </a:r>
              </a:p>
              <a:p>
                <a:r>
                  <a:rPr lang="en-US" altLang="zh-CN" dirty="0"/>
                  <a:t>LTL learning from examples:</a:t>
                </a:r>
              </a:p>
              <a:p>
                <a:pPr marL="1143000" lvl="1" indent="-457200"/>
                <a:r>
                  <a:rPr lang="en-US" altLang="zh-CN" dirty="0"/>
                  <a:t>Given positive and negative examples,</a:t>
                </a:r>
              </a:p>
              <a:p>
                <a:pPr marL="1143000" lvl="1" indent="-457200"/>
                <a:r>
                  <a:rPr lang="en-US" altLang="zh-CN" dirty="0"/>
                  <a:t>Learn an LTL that separates the examples.</a:t>
                </a:r>
                <a:endParaRPr lang="zh-CN" altLang="en-US" dirty="0"/>
              </a:p>
            </p:txBody>
          </p:sp>
        </mc:Choice>
        <mc:Fallback xmlns="">
          <p:sp>
            <p:nvSpPr>
              <p:cNvPr id="3" name="内容占位符 2">
                <a:extLst>
                  <a:ext uri="{FF2B5EF4-FFF2-40B4-BE49-F238E27FC236}">
                    <a16:creationId xmlns:a16="http://schemas.microsoft.com/office/drawing/2014/main" id="{7C627F49-02AF-5051-FC16-9C0690F11D4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8DF1784-D2FB-1341-CEAC-A7EE749839CB}"/>
              </a:ext>
            </a:extLst>
          </p:cNvPr>
          <p:cNvSpPr>
            <a:spLocks noGrp="1"/>
          </p:cNvSpPr>
          <p:nvPr>
            <p:ph type="sldNum" sz="quarter" idx="12"/>
          </p:nvPr>
        </p:nvSpPr>
        <p:spPr/>
        <p:txBody>
          <a:bodyPr/>
          <a:lstStyle/>
          <a:p>
            <a:fld id="{74A724E5-CF81-458D-9F9A-C575B439CC43}" type="slidenum">
              <a:rPr lang="zh-CN" altLang="en-US" smtClean="0"/>
              <a:t>65</a:t>
            </a:fld>
            <a:endParaRPr lang="zh-CN" altLang="en-US"/>
          </a:p>
        </p:txBody>
      </p:sp>
    </p:spTree>
    <p:extLst>
      <p:ext uri="{BB962C8B-B14F-4D97-AF65-F5344CB8AC3E}">
        <p14:creationId xmlns:p14="http://schemas.microsoft.com/office/powerpoint/2010/main" val="208130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754F6-7171-3895-82D1-764ADF312700}"/>
              </a:ext>
            </a:extLst>
          </p:cNvPr>
          <p:cNvSpPr>
            <a:spLocks noGrp="1"/>
          </p:cNvSpPr>
          <p:nvPr>
            <p:ph type="title"/>
          </p:nvPr>
        </p:nvSpPr>
        <p:spPr/>
        <p:txBody>
          <a:bodyPr/>
          <a:lstStyle/>
          <a:p>
            <a:r>
              <a:rPr lang="en-US" altLang="zh-CN" dirty="0"/>
              <a:t>Therac-25 Machine</a:t>
            </a:r>
            <a:endParaRPr lang="zh-CN" altLang="en-US" dirty="0"/>
          </a:p>
        </p:txBody>
      </p:sp>
      <p:sp>
        <p:nvSpPr>
          <p:cNvPr id="4" name="灯片编号占位符 3">
            <a:extLst>
              <a:ext uri="{FF2B5EF4-FFF2-40B4-BE49-F238E27FC236}">
                <a16:creationId xmlns:a16="http://schemas.microsoft.com/office/drawing/2014/main" id="{1AA72ABE-D17E-1EC5-52C4-8EBF2638AB31}"/>
              </a:ext>
            </a:extLst>
          </p:cNvPr>
          <p:cNvSpPr>
            <a:spLocks noGrp="1"/>
          </p:cNvSpPr>
          <p:nvPr>
            <p:ph type="sldNum" sz="quarter" idx="12"/>
          </p:nvPr>
        </p:nvSpPr>
        <p:spPr/>
        <p:txBody>
          <a:bodyPr/>
          <a:lstStyle/>
          <a:p>
            <a:fld id="{74A724E5-CF81-458D-9F9A-C575B439CC43}" type="slidenum">
              <a:rPr lang="zh-CN" altLang="en-US" smtClean="0"/>
              <a:t>7</a:t>
            </a:fld>
            <a:endParaRPr lang="zh-CN" altLang="en-US"/>
          </a:p>
        </p:txBody>
      </p:sp>
      <p:pic>
        <p:nvPicPr>
          <p:cNvPr id="5" name="Image" descr="Image">
            <a:extLst>
              <a:ext uri="{FF2B5EF4-FFF2-40B4-BE49-F238E27FC236}">
                <a16:creationId xmlns:a16="http://schemas.microsoft.com/office/drawing/2014/main" id="{158EAF36-5602-3049-9B30-0E14652B9DA0}"/>
              </a:ext>
            </a:extLst>
          </p:cNvPr>
          <p:cNvPicPr>
            <a:picLocks noChangeAspect="1"/>
          </p:cNvPicPr>
          <p:nvPr/>
        </p:nvPicPr>
        <p:blipFill rotWithShape="1">
          <a:blip r:embed="rId2"/>
          <a:srcRect r="37264"/>
          <a:stretch/>
        </p:blipFill>
        <p:spPr>
          <a:xfrm>
            <a:off x="1765343" y="1690688"/>
            <a:ext cx="5433744" cy="4076680"/>
          </a:xfrm>
          <a:prstGeom prst="rect">
            <a:avLst/>
          </a:prstGeom>
          <a:ln w="12700">
            <a:miter lim="400000"/>
          </a:ln>
        </p:spPr>
      </p:pic>
      <p:sp>
        <p:nvSpPr>
          <p:cNvPr id="6" name="文本框 5">
            <a:extLst>
              <a:ext uri="{FF2B5EF4-FFF2-40B4-BE49-F238E27FC236}">
                <a16:creationId xmlns:a16="http://schemas.microsoft.com/office/drawing/2014/main" id="{E56E9BE1-E90E-CC95-7923-E1CE712910AF}"/>
              </a:ext>
            </a:extLst>
          </p:cNvPr>
          <p:cNvSpPr txBox="1"/>
          <p:nvPr/>
        </p:nvSpPr>
        <p:spPr>
          <a:xfrm>
            <a:off x="1526743" y="5768726"/>
            <a:ext cx="6612173" cy="523220"/>
          </a:xfrm>
          <a:prstGeom prst="rect">
            <a:avLst/>
          </a:prstGeom>
          <a:noFill/>
        </p:spPr>
        <p:txBody>
          <a:bodyPr wrap="square" rtlCol="0">
            <a:spAutoFit/>
          </a:bodyPr>
          <a:lstStyle/>
          <a:p>
            <a:r>
              <a:rPr lang="en-US" altLang="zh-CN" sz="2800" dirty="0"/>
              <a:t>Electron (EBeam) and X-Ray modes.</a:t>
            </a:r>
          </a:p>
        </p:txBody>
      </p:sp>
      <p:sp>
        <p:nvSpPr>
          <p:cNvPr id="3" name="对话气泡: 圆角矩形 2">
            <a:extLst>
              <a:ext uri="{FF2B5EF4-FFF2-40B4-BE49-F238E27FC236}">
                <a16:creationId xmlns:a16="http://schemas.microsoft.com/office/drawing/2014/main" id="{56FC7918-356F-1847-FCA6-D21A37278CEC}"/>
              </a:ext>
            </a:extLst>
          </p:cNvPr>
          <p:cNvSpPr/>
          <p:nvPr/>
        </p:nvSpPr>
        <p:spPr>
          <a:xfrm>
            <a:off x="7330314" y="1861332"/>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dirty="0"/>
              <a:t>A spreader in place during X-Ray for safe radiation level.</a:t>
            </a:r>
            <a:endParaRPr lang="zh-CN" altLang="en-US" sz="2800" dirty="0"/>
          </a:p>
        </p:txBody>
      </p:sp>
      <p:graphicFrame>
        <p:nvGraphicFramePr>
          <p:cNvPr id="8" name="表格 7">
            <a:extLst>
              <a:ext uri="{FF2B5EF4-FFF2-40B4-BE49-F238E27FC236}">
                <a16:creationId xmlns:a16="http://schemas.microsoft.com/office/drawing/2014/main" id="{9380F460-D038-7728-2830-E67FAF54D71E}"/>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84208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8DFC2-131F-C436-7A95-68821913B07E}"/>
              </a:ext>
            </a:extLst>
          </p:cNvPr>
          <p:cNvSpPr>
            <a:spLocks noGrp="1"/>
          </p:cNvSpPr>
          <p:nvPr>
            <p:ph type="title"/>
          </p:nvPr>
        </p:nvSpPr>
        <p:spPr/>
        <p:txBody>
          <a:bodyPr/>
          <a:lstStyle/>
          <a:p>
            <a:r>
              <a:rPr lang="en-US" altLang="zh-CN" dirty="0"/>
              <a:t>Therac-25 Safety Requirement</a:t>
            </a:r>
            <a:endParaRPr lang="zh-CN" altLang="en-US" dirty="0"/>
          </a:p>
        </p:txBody>
      </p:sp>
      <p:sp>
        <p:nvSpPr>
          <p:cNvPr id="4" name="灯片编号占位符 3">
            <a:extLst>
              <a:ext uri="{FF2B5EF4-FFF2-40B4-BE49-F238E27FC236}">
                <a16:creationId xmlns:a16="http://schemas.microsoft.com/office/drawing/2014/main" id="{1EF77040-FF4D-B42A-4FA1-B5F36E504E1E}"/>
              </a:ext>
            </a:extLst>
          </p:cNvPr>
          <p:cNvSpPr>
            <a:spLocks noGrp="1"/>
          </p:cNvSpPr>
          <p:nvPr>
            <p:ph type="sldNum" sz="quarter" idx="12"/>
          </p:nvPr>
        </p:nvSpPr>
        <p:spPr/>
        <p:txBody>
          <a:bodyPr/>
          <a:lstStyle/>
          <a:p>
            <a:fld id="{74A724E5-CF81-458D-9F9A-C575B439CC43}" type="slidenum">
              <a:rPr lang="zh-CN" altLang="en-US" smtClean="0"/>
              <a:t>8</a:t>
            </a:fld>
            <a:endParaRPr lang="zh-CN" altLang="en-US"/>
          </a:p>
        </p:txBody>
      </p:sp>
      <p:pic>
        <p:nvPicPr>
          <p:cNvPr id="5" name="Image" descr="Image">
            <a:extLst>
              <a:ext uri="{FF2B5EF4-FFF2-40B4-BE49-F238E27FC236}">
                <a16:creationId xmlns:a16="http://schemas.microsoft.com/office/drawing/2014/main" id="{C9434E30-00CA-B79E-0358-7D547ED39135}"/>
              </a:ext>
            </a:extLst>
          </p:cNvPr>
          <p:cNvPicPr>
            <a:picLocks noChangeAspect="1"/>
          </p:cNvPicPr>
          <p:nvPr/>
        </p:nvPicPr>
        <p:blipFill>
          <a:blip r:embed="rId2"/>
          <a:stretch>
            <a:fillRect/>
          </a:stretch>
        </p:blipFill>
        <p:spPr>
          <a:xfrm>
            <a:off x="1765342" y="1690688"/>
            <a:ext cx="8661315" cy="4076680"/>
          </a:xfrm>
          <a:prstGeom prst="rect">
            <a:avLst/>
          </a:prstGeom>
          <a:ln w="12700">
            <a:miter lim="400000"/>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68658C-8C6A-EAFB-705D-9B3584F346B5}"/>
                  </a:ext>
                </a:extLst>
              </p:cNvPr>
              <p:cNvSpPr txBox="1"/>
              <p:nvPr/>
            </p:nvSpPr>
            <p:spPr>
              <a:xfrm>
                <a:off x="838199" y="5767368"/>
                <a:ext cx="9827057" cy="954107"/>
              </a:xfrm>
              <a:prstGeom prst="rect">
                <a:avLst/>
              </a:prstGeom>
              <a:noFill/>
            </p:spPr>
            <p:txBody>
              <a:bodyPr wrap="square" rtlCol="0">
                <a:spAutoFit/>
              </a:bodyPr>
              <a:lstStyle/>
              <a:p>
                <a:r>
                  <a:rPr lang="en-US" altLang="zh-CN" sz="2800" dirty="0"/>
                  <a:t>X-Ray with spreader out-of-place </a:t>
                </a:r>
                <a14:m>
                  <m:oMath xmlns:m="http://schemas.openxmlformats.org/officeDocument/2006/math">
                    <m:r>
                      <a:rPr lang="en-US" altLang="zh-CN" sz="2800" b="0" i="1" smtClean="0">
                        <a:latin typeface="Cambria Math" panose="02040503050406030204" pitchFamily="18" charset="0"/>
                      </a:rPr>
                      <m:t>⇒</m:t>
                    </m:r>
                  </m:oMath>
                </a14:m>
                <a:r>
                  <a:rPr lang="zh-CN" altLang="en-US" sz="2800" dirty="0"/>
                  <a:t> </a:t>
                </a:r>
                <a:r>
                  <a:rPr lang="en-US" altLang="zh-CN" sz="2800" b="1" dirty="0">
                    <a:solidFill>
                      <a:srgbClr val="FF0000"/>
                    </a:solidFill>
                  </a:rPr>
                  <a:t>Over-dose!</a:t>
                </a:r>
              </a:p>
              <a:p>
                <a:r>
                  <a:rPr lang="en-US" altLang="zh-CN" sz="2800" dirty="0"/>
                  <a:t>Fatal injuries in Therac-25</a:t>
                </a:r>
                <a:endParaRPr lang="zh-CN" altLang="en-US" sz="2800" dirty="0"/>
              </a:p>
            </p:txBody>
          </p:sp>
        </mc:Choice>
        <mc:Fallback xmlns="">
          <p:sp>
            <p:nvSpPr>
              <p:cNvPr id="6" name="文本框 5">
                <a:extLst>
                  <a:ext uri="{FF2B5EF4-FFF2-40B4-BE49-F238E27FC236}">
                    <a16:creationId xmlns:a16="http://schemas.microsoft.com/office/drawing/2014/main" id="{4B68658C-8C6A-EAFB-705D-9B3584F346B5}"/>
                  </a:ext>
                </a:extLst>
              </p:cNvPr>
              <p:cNvSpPr txBox="1">
                <a:spLocks noRot="1" noChangeAspect="1" noMove="1" noResize="1" noEditPoints="1" noAdjustHandles="1" noChangeArrowheads="1" noChangeShapeType="1" noTextEdit="1"/>
              </p:cNvSpPr>
              <p:nvPr/>
            </p:nvSpPr>
            <p:spPr>
              <a:xfrm>
                <a:off x="838199" y="5767368"/>
                <a:ext cx="9827057" cy="954107"/>
              </a:xfrm>
              <a:prstGeom prst="rect">
                <a:avLst/>
              </a:prstGeom>
              <a:blipFill>
                <a:blip r:embed="rId3"/>
                <a:stretch>
                  <a:fillRect l="-1240" t="-6369" b="-16561"/>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88897363-B877-ED7A-022D-D5C1B70709E4}"/>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17851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2EF94A8-AFE7-4CDF-06A2-6E6388B4B659}"/>
              </a:ext>
            </a:extLst>
          </p:cNvPr>
          <p:cNvSpPr>
            <a:spLocks noGrp="1"/>
          </p:cNvSpPr>
          <p:nvPr>
            <p:ph type="title"/>
          </p:nvPr>
        </p:nvSpPr>
        <p:spPr/>
        <p:txBody>
          <a:bodyPr/>
          <a:lstStyle/>
          <a:p>
            <a:r>
              <a:rPr lang="en-US" altLang="zh-CN" dirty="0"/>
              <a:t>Assumed Environment and Deviations</a:t>
            </a:r>
            <a:endParaRPr lang="zh-CN" altLang="en-US" dirty="0"/>
          </a:p>
        </p:txBody>
      </p:sp>
      <p:sp>
        <p:nvSpPr>
          <p:cNvPr id="6" name="文本占位符 5">
            <a:extLst>
              <a:ext uri="{FF2B5EF4-FFF2-40B4-BE49-F238E27FC236}">
                <a16:creationId xmlns:a16="http://schemas.microsoft.com/office/drawing/2014/main" id="{B98B4D94-9365-34A4-26ED-23C03D6893DF}"/>
              </a:ext>
            </a:extLst>
          </p:cNvPr>
          <p:cNvSpPr>
            <a:spLocks noGrp="1"/>
          </p:cNvSpPr>
          <p:nvPr>
            <p:ph type="body" idx="1"/>
          </p:nvPr>
        </p:nvSpPr>
        <p:spPr>
          <a:xfrm>
            <a:off x="839788" y="1681163"/>
            <a:ext cx="5157787" cy="597580"/>
          </a:xfrm>
        </p:spPr>
        <p:txBody>
          <a:bodyPr/>
          <a:lstStyle/>
          <a:p>
            <a:r>
              <a:rPr lang="en-US" altLang="zh-CN" dirty="0"/>
              <a:t>Assumed Env</a:t>
            </a:r>
            <a:endParaRPr lang="zh-CN" altLang="en-US" dirty="0"/>
          </a:p>
        </p:txBody>
      </p:sp>
      <p:sp>
        <p:nvSpPr>
          <p:cNvPr id="7" name="内容占位符 6">
            <a:extLst>
              <a:ext uri="{FF2B5EF4-FFF2-40B4-BE49-F238E27FC236}">
                <a16:creationId xmlns:a16="http://schemas.microsoft.com/office/drawing/2014/main" id="{E94E30CD-D75A-B20B-A362-00993FAE527A}"/>
              </a:ext>
            </a:extLst>
          </p:cNvPr>
          <p:cNvSpPr>
            <a:spLocks noGrp="1"/>
          </p:cNvSpPr>
          <p:nvPr>
            <p:ph sz="half" idx="2"/>
          </p:nvPr>
        </p:nvSpPr>
        <p:spPr/>
        <p:txBody>
          <a:bodyPr>
            <a:normAutofit/>
          </a:bodyPr>
          <a:lstStyle/>
          <a:p>
            <a:pPr marL="514350" indent="-514350">
              <a:spcBef>
                <a:spcPts val="1200"/>
              </a:spcBef>
              <a:buFont typeface="+mj-lt"/>
              <a:buAutoNum type="arabicPeriod"/>
            </a:pPr>
            <a:r>
              <a:rPr lang="en-US" altLang="zh-CN" dirty="0"/>
              <a:t>Choose X-ray mode.</a:t>
            </a:r>
          </a:p>
          <a:p>
            <a:pPr marL="1200150" lvl="1" indent="-514350">
              <a:spcBef>
                <a:spcPts val="1200"/>
              </a:spcBef>
              <a:buFont typeface="+mj-lt"/>
              <a:buAutoNum type="alphaLcPeriod"/>
            </a:pPr>
            <a:r>
              <a:rPr lang="en-US" altLang="zh-CN" dirty="0"/>
              <a:t>(Spreader moves in.)</a:t>
            </a:r>
          </a:p>
          <a:p>
            <a:pPr marL="514350" indent="-514350">
              <a:spcBef>
                <a:spcPts val="1200"/>
              </a:spcBef>
              <a:buFont typeface="+mj-lt"/>
              <a:buAutoNum type="arabicPeriod"/>
            </a:pPr>
            <a:r>
              <a:rPr lang="en-US" altLang="zh-CN" dirty="0"/>
              <a:t>Confirm mode.</a:t>
            </a:r>
          </a:p>
          <a:p>
            <a:pPr marL="514350" indent="-514350">
              <a:spcBef>
                <a:spcPts val="1200"/>
              </a:spcBef>
              <a:buFont typeface="+mj-lt"/>
              <a:buAutoNum type="arabicPeriod"/>
            </a:pPr>
            <a:r>
              <a:rPr lang="en-US" altLang="zh-CN" dirty="0"/>
              <a:t>Fire the beam.</a:t>
            </a:r>
          </a:p>
        </p:txBody>
      </p:sp>
      <p:sp>
        <p:nvSpPr>
          <p:cNvPr id="8" name="文本占位符 7">
            <a:extLst>
              <a:ext uri="{FF2B5EF4-FFF2-40B4-BE49-F238E27FC236}">
                <a16:creationId xmlns:a16="http://schemas.microsoft.com/office/drawing/2014/main" id="{1D48D056-858E-360C-6E10-C10F8841B01A}"/>
              </a:ext>
            </a:extLst>
          </p:cNvPr>
          <p:cNvSpPr>
            <a:spLocks noGrp="1"/>
          </p:cNvSpPr>
          <p:nvPr>
            <p:ph type="body" sz="quarter" idx="3"/>
          </p:nvPr>
        </p:nvSpPr>
        <p:spPr>
          <a:xfrm>
            <a:off x="6172200" y="1681163"/>
            <a:ext cx="5183188" cy="597580"/>
          </a:xfrm>
        </p:spPr>
        <p:txBody>
          <a:bodyPr/>
          <a:lstStyle/>
          <a:p>
            <a:r>
              <a:rPr lang="en-US" altLang="zh-CN" dirty="0"/>
              <a:t>Deviation</a:t>
            </a:r>
            <a:endParaRPr lang="zh-CN" altLang="en-US" dirty="0"/>
          </a:p>
        </p:txBody>
      </p:sp>
      <p:sp>
        <p:nvSpPr>
          <p:cNvPr id="9" name="内容占位符 8">
            <a:extLst>
              <a:ext uri="{FF2B5EF4-FFF2-40B4-BE49-F238E27FC236}">
                <a16:creationId xmlns:a16="http://schemas.microsoft.com/office/drawing/2014/main" id="{A5C93597-6C73-7F08-ADC8-F2B840ABA640}"/>
              </a:ext>
            </a:extLst>
          </p:cNvPr>
          <p:cNvSpPr>
            <a:spLocks noGrp="1"/>
          </p:cNvSpPr>
          <p:nvPr>
            <p:ph sz="quarter" idx="4"/>
          </p:nvPr>
        </p:nvSpPr>
        <p:spPr/>
        <p:txBody>
          <a:bodyPr>
            <a:normAutofit/>
          </a:bodyPr>
          <a:lstStyle/>
          <a:p>
            <a:pPr marL="514350" indent="-514350">
              <a:spcBef>
                <a:spcPts val="1200"/>
              </a:spcBef>
              <a:buAutoNum type="arabicPeriod"/>
            </a:pPr>
            <a:r>
              <a:rPr lang="en-US" altLang="zh-CN" dirty="0"/>
              <a:t>Accidentally choose X-ray.</a:t>
            </a:r>
          </a:p>
          <a:p>
            <a:pPr marL="1200150" lvl="1" indent="-514350">
              <a:spcBef>
                <a:spcPts val="1200"/>
              </a:spcBef>
              <a:buFont typeface="+mj-lt"/>
              <a:buAutoNum type="alphaLcPeriod"/>
            </a:pPr>
            <a:r>
              <a:rPr lang="en-US" altLang="zh-CN" dirty="0"/>
              <a:t>(Spreader moves in.)</a:t>
            </a:r>
          </a:p>
          <a:p>
            <a:pPr marL="514350" indent="-514350">
              <a:spcBef>
                <a:spcPts val="1200"/>
              </a:spcBef>
              <a:buAutoNum type="arabicPeriod"/>
            </a:pPr>
            <a:r>
              <a:rPr lang="en-US" altLang="zh-CN" dirty="0"/>
              <a:t>Switch to Electron Beam.</a:t>
            </a:r>
          </a:p>
          <a:p>
            <a:pPr marL="1200150" lvl="1" indent="-514350">
              <a:spcBef>
                <a:spcPts val="1200"/>
              </a:spcBef>
              <a:buFont typeface="+mj-lt"/>
              <a:buAutoNum type="alphaLcPeriod"/>
            </a:pPr>
            <a:r>
              <a:rPr lang="en-US" altLang="zh-CN" dirty="0"/>
              <a:t>(Spreader moves out.)</a:t>
            </a:r>
          </a:p>
          <a:p>
            <a:pPr marL="1200150" lvl="1" indent="-514350">
              <a:spcBef>
                <a:spcPts val="1200"/>
              </a:spcBef>
              <a:buFont typeface="+mj-lt"/>
              <a:buAutoNum type="alphaLcPeriod"/>
            </a:pPr>
            <a:r>
              <a:rPr lang="en-US" altLang="zh-CN" b="1" dirty="0">
                <a:solidFill>
                  <a:srgbClr val="FF0000"/>
                </a:solidFill>
              </a:rPr>
              <a:t>(Mode switch in progress!)</a:t>
            </a:r>
          </a:p>
          <a:p>
            <a:pPr marL="514350" indent="-514350">
              <a:spcBef>
                <a:spcPts val="1200"/>
              </a:spcBef>
              <a:buAutoNum type="arabicPeriod"/>
            </a:pPr>
            <a:r>
              <a:rPr lang="en-US" altLang="zh-CN" dirty="0"/>
              <a:t>Confirm mode.</a:t>
            </a:r>
          </a:p>
          <a:p>
            <a:pPr marL="514350" indent="-514350">
              <a:spcBef>
                <a:spcPts val="1200"/>
              </a:spcBef>
              <a:buAutoNum type="arabicPeriod"/>
            </a:pPr>
            <a:r>
              <a:rPr lang="en-US" altLang="zh-CN" dirty="0"/>
              <a:t>Fire X-ray without spreader.</a:t>
            </a:r>
            <a:endParaRPr lang="zh-CN" altLang="en-US" dirty="0"/>
          </a:p>
        </p:txBody>
      </p:sp>
      <p:sp>
        <p:nvSpPr>
          <p:cNvPr id="4" name="灯片编号占位符 3">
            <a:extLst>
              <a:ext uri="{FF2B5EF4-FFF2-40B4-BE49-F238E27FC236}">
                <a16:creationId xmlns:a16="http://schemas.microsoft.com/office/drawing/2014/main" id="{1E1F4A24-0BEE-A0E4-B82D-BC44FA6E430C}"/>
              </a:ext>
            </a:extLst>
          </p:cNvPr>
          <p:cNvSpPr>
            <a:spLocks noGrp="1"/>
          </p:cNvSpPr>
          <p:nvPr>
            <p:ph type="sldNum" sz="quarter" idx="12"/>
          </p:nvPr>
        </p:nvSpPr>
        <p:spPr/>
        <p:txBody>
          <a:bodyPr/>
          <a:lstStyle/>
          <a:p>
            <a:fld id="{74A724E5-CF81-458D-9F9A-C575B439CC43}" type="slidenum">
              <a:rPr lang="zh-CN" altLang="en-US" smtClean="0"/>
              <a:t>9</a:t>
            </a:fld>
            <a:endParaRPr lang="zh-CN" altLang="en-US"/>
          </a:p>
        </p:txBody>
      </p:sp>
      <p:grpSp>
        <p:nvGrpSpPr>
          <p:cNvPr id="18" name="组合 17">
            <a:extLst>
              <a:ext uri="{FF2B5EF4-FFF2-40B4-BE49-F238E27FC236}">
                <a16:creationId xmlns:a16="http://schemas.microsoft.com/office/drawing/2014/main" id="{D222256D-6E85-FCB1-D813-FBC8627C9F13}"/>
              </a:ext>
            </a:extLst>
          </p:cNvPr>
          <p:cNvGrpSpPr/>
          <p:nvPr/>
        </p:nvGrpSpPr>
        <p:grpSpPr>
          <a:xfrm>
            <a:off x="836612" y="4719637"/>
            <a:ext cx="2780959" cy="914400"/>
            <a:chOff x="863033" y="5629345"/>
            <a:chExt cx="2780959" cy="914400"/>
          </a:xfrm>
        </p:grpSpPr>
        <p:pic>
          <p:nvPicPr>
            <p:cNvPr id="11" name="图形 10" descr="徽章勾号 1 纯色填充">
              <a:extLst>
                <a:ext uri="{FF2B5EF4-FFF2-40B4-BE49-F238E27FC236}">
                  <a16:creationId xmlns:a16="http://schemas.microsoft.com/office/drawing/2014/main" id="{8B7C2210-A187-40AC-1D7B-30338ACDE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033" y="5629345"/>
              <a:ext cx="914400" cy="914400"/>
            </a:xfrm>
            <a:prstGeom prst="rect">
              <a:avLst/>
            </a:prstGeom>
          </p:spPr>
        </p:pic>
        <p:sp>
          <p:nvSpPr>
            <p:cNvPr id="14" name="文本框 13">
              <a:extLst>
                <a:ext uri="{FF2B5EF4-FFF2-40B4-BE49-F238E27FC236}">
                  <a16:creationId xmlns:a16="http://schemas.microsoft.com/office/drawing/2014/main" id="{8223F0C4-517D-FA01-8C18-0C8DF671C7CB}"/>
                </a:ext>
              </a:extLst>
            </p:cNvPr>
            <p:cNvSpPr txBox="1"/>
            <p:nvPr/>
          </p:nvSpPr>
          <p:spPr>
            <a:xfrm>
              <a:off x="1800678" y="5794158"/>
              <a:ext cx="1843314" cy="584775"/>
            </a:xfrm>
            <a:prstGeom prst="rect">
              <a:avLst/>
            </a:prstGeom>
            <a:noFill/>
          </p:spPr>
          <p:txBody>
            <a:bodyPr wrap="square" rtlCol="0">
              <a:spAutoFit/>
            </a:bodyPr>
            <a:lstStyle/>
            <a:p>
              <a:r>
                <a:rPr lang="en-US" altLang="zh-CN" sz="3200" b="1" dirty="0"/>
                <a:t>Safe!</a:t>
              </a:r>
              <a:endParaRPr lang="zh-CN" altLang="en-US" sz="3200" dirty="0"/>
            </a:p>
          </p:txBody>
        </p:sp>
      </p:grpSp>
      <p:grpSp>
        <p:nvGrpSpPr>
          <p:cNvPr id="19" name="组合 18">
            <a:extLst>
              <a:ext uri="{FF2B5EF4-FFF2-40B4-BE49-F238E27FC236}">
                <a16:creationId xmlns:a16="http://schemas.microsoft.com/office/drawing/2014/main" id="{5191F4DB-58ED-8FB8-7628-0A41FCFEB721}"/>
              </a:ext>
            </a:extLst>
          </p:cNvPr>
          <p:cNvGrpSpPr/>
          <p:nvPr/>
        </p:nvGrpSpPr>
        <p:grpSpPr>
          <a:xfrm>
            <a:off x="5997575" y="5899150"/>
            <a:ext cx="5113910" cy="914400"/>
            <a:chOff x="6138372" y="5812436"/>
            <a:chExt cx="5113910" cy="914400"/>
          </a:xfrm>
        </p:grpSpPr>
        <p:sp>
          <p:nvSpPr>
            <p:cNvPr id="15" name="文本框 14">
              <a:extLst>
                <a:ext uri="{FF2B5EF4-FFF2-40B4-BE49-F238E27FC236}">
                  <a16:creationId xmlns:a16="http://schemas.microsoft.com/office/drawing/2014/main" id="{1861ADCA-9E8B-2426-E7E4-F0F4D86B8C4D}"/>
                </a:ext>
              </a:extLst>
            </p:cNvPr>
            <p:cNvSpPr txBox="1"/>
            <p:nvPr/>
          </p:nvSpPr>
          <p:spPr>
            <a:xfrm>
              <a:off x="7003790" y="5977248"/>
              <a:ext cx="4248492" cy="584775"/>
            </a:xfrm>
            <a:prstGeom prst="rect">
              <a:avLst/>
            </a:prstGeom>
            <a:noFill/>
          </p:spPr>
          <p:txBody>
            <a:bodyPr wrap="square" rtlCol="0">
              <a:spAutoFit/>
            </a:bodyPr>
            <a:lstStyle/>
            <a:p>
              <a:r>
                <a:rPr lang="en-US" altLang="zh-CN" sz="3200" b="1" dirty="0">
                  <a:solidFill>
                    <a:srgbClr val="FF0000"/>
                  </a:solidFill>
                </a:rPr>
                <a:t>Unsafe and Unrobust!</a:t>
              </a:r>
              <a:endParaRPr lang="zh-CN" altLang="en-US" sz="3200" b="1" dirty="0">
                <a:solidFill>
                  <a:srgbClr val="FF0000"/>
                </a:solidFill>
              </a:endParaRPr>
            </a:p>
          </p:txBody>
        </p:sp>
        <p:pic>
          <p:nvPicPr>
            <p:cNvPr id="17" name="图形 16" descr="关闭 纯色填充">
              <a:extLst>
                <a:ext uri="{FF2B5EF4-FFF2-40B4-BE49-F238E27FC236}">
                  <a16:creationId xmlns:a16="http://schemas.microsoft.com/office/drawing/2014/main" id="{5C09A932-CC0C-4B72-EC45-6C2C57641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8372" y="5812436"/>
              <a:ext cx="914400" cy="914400"/>
            </a:xfrm>
            <a:prstGeom prst="rect">
              <a:avLst/>
            </a:prstGeom>
          </p:spPr>
        </p:pic>
      </p:grpSp>
      <p:graphicFrame>
        <p:nvGraphicFramePr>
          <p:cNvPr id="3" name="表格 2">
            <a:extLst>
              <a:ext uri="{FF2B5EF4-FFF2-40B4-BE49-F238E27FC236}">
                <a16:creationId xmlns:a16="http://schemas.microsoft.com/office/drawing/2014/main" id="{57ED68EA-0E02-B9CF-BD35-243E1AD57553}"/>
              </a:ext>
            </a:extLst>
          </p:cNvPr>
          <p:cNvGraphicFramePr>
            <a:graphicFrameLocks noGrp="1"/>
          </p:cNvGraphicFramePr>
          <p:nvPr>
            <p:extLst>
              <p:ext uri="{D42A27DB-BD31-4B8C-83A1-F6EECF244321}">
                <p14:modId xmlns:p14="http://schemas.microsoft.com/office/powerpoint/2010/main" val="870955848"/>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2" name="思想气泡: 云 1">
            <a:extLst>
              <a:ext uri="{FF2B5EF4-FFF2-40B4-BE49-F238E27FC236}">
                <a16:creationId xmlns:a16="http://schemas.microsoft.com/office/drawing/2014/main" id="{0C052155-A753-D542-E7F3-CAEBAC7CB387}"/>
              </a:ext>
            </a:extLst>
          </p:cNvPr>
          <p:cNvSpPr/>
          <p:nvPr/>
        </p:nvSpPr>
        <p:spPr>
          <a:xfrm>
            <a:off x="1925637" y="1732979"/>
            <a:ext cx="7987819" cy="4230785"/>
          </a:xfrm>
          <a:prstGeom prst="cloudCallout">
            <a:avLst>
              <a:gd name="adj1" fmla="val -42137"/>
              <a:gd name="adj2" fmla="val 529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800" b="1" i="1" dirty="0"/>
              <a:t>How can we build Robust-by-Design software?</a:t>
            </a:r>
            <a:endParaRPr lang="zh-CN" altLang="en-US" sz="4800" b="1" i="1" dirty="0"/>
          </a:p>
        </p:txBody>
      </p:sp>
    </p:spTree>
    <p:extLst>
      <p:ext uri="{BB962C8B-B14F-4D97-AF65-F5344CB8AC3E}">
        <p14:creationId xmlns:p14="http://schemas.microsoft.com/office/powerpoint/2010/main" val="2963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uiExpand="1" build="p"/>
      <p:bldP spid="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Template.potx" id="{302864B4-B9FB-4499-ABFE-A21B9EA3038F}" vid="{EF82040A-AF89-44FC-96B1-FE387AFB29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0" ma:contentTypeDescription="Create a new document." ma:contentTypeScope="" ma:versionID="2bdc6692e45db27cb092001011d2dcf3">
  <xsd:schema xmlns:xsd="http://www.w3.org/2001/XMLSchema" xmlns:xs="http://www.w3.org/2001/XMLSchema" xmlns:p="http://schemas.microsoft.com/office/2006/metadata/properties" targetNamespace="http://schemas.microsoft.com/office/2006/metadata/properties" ma:root="true" ma:fieldsID="72278865d08bb89dec358dcf48d6f1e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05D653-A861-4C39-B342-1C0391CA96A1}">
  <ds:schemaRefs>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410F17AF-B884-4D11-ABFA-F25D098C6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B63C5D1-02D7-4B47-83D0-FFBAF5D05F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Slides-Template</Template>
  <TotalTime>7675</TotalTime>
  <Words>4205</Words>
  <Application>Microsoft Office PowerPoint</Application>
  <PresentationFormat>宽屏</PresentationFormat>
  <Paragraphs>986</Paragraphs>
  <Slides>65</Slides>
  <Notes>41</Notes>
  <HiddenSlides>13</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65</vt:i4>
      </vt:variant>
    </vt:vector>
  </HeadingPairs>
  <TitlesOfParts>
    <vt:vector size="71" baseType="lpstr">
      <vt:lpstr>等线</vt:lpstr>
      <vt:lpstr>Arial</vt:lpstr>
      <vt:lpstr>Cambria</vt:lpstr>
      <vt:lpstr>Cambria Math</vt:lpstr>
      <vt:lpstr>Times New Roman</vt:lpstr>
      <vt:lpstr>Office 主题​​</vt:lpstr>
      <vt:lpstr>Thesis Proposal - Behavioral Robustness of Software System Designs</vt:lpstr>
      <vt:lpstr>A Thesis about Software Robustness</vt:lpstr>
      <vt:lpstr>A Categorization of Robustness</vt:lpstr>
      <vt:lpstr>Existing Robustness Definitions</vt:lpstr>
      <vt:lpstr>Our Work: Behavioral Robustness</vt:lpstr>
      <vt:lpstr>Motivating Example: Therac-25</vt:lpstr>
      <vt:lpstr>Therac-25 Machine</vt:lpstr>
      <vt:lpstr>Therac-25 Safety Requirement</vt:lpstr>
      <vt:lpstr>Assumed Environment and Deviations</vt:lpstr>
      <vt:lpstr>Robust-by-Design Software</vt:lpstr>
      <vt:lpstr>Gaps in Robustness Assessment</vt:lpstr>
      <vt:lpstr>Gaps in Robustness Improvement</vt:lpstr>
      <vt:lpstr>Our Goal: Formal Analysis and Improvement of Behavioral robustness</vt:lpstr>
      <vt:lpstr>Thesis Statement</vt:lpstr>
      <vt:lpstr>Contributions Overview</vt:lpstr>
      <vt:lpstr>Robustness Analysis</vt:lpstr>
      <vt:lpstr>Formal Models of Therac-25, M</vt:lpstr>
      <vt:lpstr>Operator Behavior E</vt:lpstr>
      <vt:lpstr>Deviation and Robustness</vt:lpstr>
      <vt:lpstr>Robustness Computation</vt:lpstr>
      <vt:lpstr>Robustness Computation</vt:lpstr>
      <vt:lpstr>Robustness and Weakest Assumption</vt:lpstr>
      <vt:lpstr>Robustness Representation and Explanation</vt:lpstr>
      <vt:lpstr>Robustness Analysis Summary</vt:lpstr>
      <vt:lpstr>Fortis: Robustness Computation</vt:lpstr>
      <vt:lpstr>Design Robustification</vt:lpstr>
      <vt:lpstr>Intolerable Deviations</vt:lpstr>
      <vt:lpstr>Robustification Problem</vt:lpstr>
      <vt:lpstr>Trade-Offs between Solutions</vt:lpstr>
      <vt:lpstr>Dimensions of Trade-Offs</vt:lpstr>
      <vt:lpstr>Robustification by Control</vt:lpstr>
      <vt:lpstr>Robustification by Control</vt:lpstr>
      <vt:lpstr>Multi-Objective Optimization</vt:lpstr>
      <vt:lpstr>Supervisory Control Theory</vt:lpstr>
      <vt:lpstr>Optimal Robustification by Control</vt:lpstr>
      <vt:lpstr>Robustification by Control Summary</vt:lpstr>
      <vt:lpstr>Fortis: Robustification by Control</vt:lpstr>
      <vt:lpstr>Ongoing Work: Robustification by Specification Weakening</vt:lpstr>
      <vt:lpstr>Weaken the Safety Property</vt:lpstr>
      <vt:lpstr>Fortis and Evaluations</vt:lpstr>
      <vt:lpstr>Fortis: A Tool for Robust-by-Design</vt:lpstr>
      <vt:lpstr>Fortis: Robustness Computation</vt:lpstr>
      <vt:lpstr>Fortis: Robustification by Control</vt:lpstr>
      <vt:lpstr>Fortis: Robustification by Specification Weakening (On-going)</vt:lpstr>
      <vt:lpstr>Evaluation: Applicability and Performance</vt:lpstr>
      <vt:lpstr>Evaluation Case Studies</vt:lpstr>
      <vt:lpstr>Robustness Computation Results</vt:lpstr>
      <vt:lpstr>Robustification by Control Results</vt:lpstr>
      <vt:lpstr>Summary</vt:lpstr>
      <vt:lpstr>Expected Contributions</vt:lpstr>
      <vt:lpstr>Research Scope</vt:lpstr>
      <vt:lpstr>Progress and Plan</vt:lpstr>
      <vt:lpstr>Gaps in Robustness Assessment</vt:lpstr>
      <vt:lpstr>Gaps in Robustness Improvement</vt:lpstr>
      <vt:lpstr>“Robustness” in Self-Adaptive Systems</vt:lpstr>
      <vt:lpstr>Behavioral Robustness of Conventional Software Systems</vt:lpstr>
      <vt:lpstr>Rigorous and Systematic Reasoning by Formal Methods</vt:lpstr>
      <vt:lpstr>Contrib. 1: Robustness Analysis</vt:lpstr>
      <vt:lpstr>Robustness Analysis</vt:lpstr>
      <vt:lpstr>Contrib. 2a: Robustification by Wrapper</vt:lpstr>
      <vt:lpstr>Contrib. 2b: Robustification by Specification Weakening</vt:lpstr>
      <vt:lpstr>Labeled Transition System</vt:lpstr>
      <vt:lpstr>Robustness Representation and Explanation</vt:lpstr>
      <vt:lpstr>Optimal Robustification Problem</vt:lpstr>
      <vt:lpstr>Challenge: How to Weaken?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Changjian Zhang</dc:creator>
  <cp:lastModifiedBy>Changjian Zhang</cp:lastModifiedBy>
  <cp:revision>310</cp:revision>
  <dcterms:created xsi:type="dcterms:W3CDTF">2024-02-26T22:17:46Z</dcterms:created>
  <dcterms:modified xsi:type="dcterms:W3CDTF">2024-04-07T22:26:15Z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